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0" r:id="rId5"/>
    <p:sldId id="265" r:id="rId6"/>
    <p:sldId id="266" r:id="rId7"/>
    <p:sldId id="263" r:id="rId8"/>
    <p:sldId id="267" r:id="rId9"/>
    <p:sldId id="269" r:id="rId10"/>
    <p:sldId id="268" r:id="rId11"/>
    <p:sldId id="262" r:id="rId12"/>
    <p:sldId id="272" r:id="rId13"/>
    <p:sldId id="273" r:id="rId14"/>
    <p:sldId id="264" r:id="rId15"/>
    <p:sldId id="270" r:id="rId16"/>
    <p:sldId id="275" r:id="rId17"/>
    <p:sldId id="277" r:id="rId18"/>
    <p:sldId id="276" r:id="rId19"/>
    <p:sldId id="274" r:id="rId20"/>
    <p:sldId id="278" r:id="rId21"/>
    <p:sldId id="279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3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9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4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03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2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2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4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4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3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74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8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V%C3%BCcut_geli%C5%9Ftirme" TargetMode="External" /><Relationship Id="rId2" Type="http://schemas.openxmlformats.org/officeDocument/2006/relationships/hyperlink" Target="https://tr.wikipedia.org/wiki/Las_Rozas_de_Madrid" TargetMode="Externa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hyperlink" Target="https://tr.wikipedia.org/wiki/Uluslararas%C4%B1_V%C3%BCcut_Geli%C5%9Ftirme_ve_Fitness_Federasyonu#cite_note-ifbb-info-1" TargetMode="External" /><Relationship Id="rId4" Type="http://schemas.openxmlformats.org/officeDocument/2006/relationships/hyperlink" Target="https://tr.wikipedia.org/wiki/Fitness" TargetMode="Externa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Hintler" TargetMode="External" /><Relationship Id="rId2" Type="http://schemas.openxmlformats.org/officeDocument/2006/relationships/hyperlink" Target="https://tr.wikipedia.org/wiki/Hindistan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tr.wikipedia.org/wiki/Eugen_Sandow" TargetMode="External" /><Relationship Id="rId5" Type="http://schemas.openxmlformats.org/officeDocument/2006/relationships/image" Target="../media/image4.png" /><Relationship Id="rId4" Type="http://schemas.openxmlformats.org/officeDocument/2006/relationships/hyperlink" Target="https://tr.wikipedia.org/wiki/Jimnastik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hyperlink" Target="https://tr.wikipedia.org/wiki/Eugen_Sandow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hyperlink" Target="https://tr.wikipedia.org/wiki/Antik_Yunanistan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tr.wikipedia.org/wiki/Eugen_Sandow" TargetMode="Externa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54711"/>
            <a:ext cx="9144000" cy="185530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1.KADEME FİTNESS ANTRENÖRÜ EĞİTİMİ</a:t>
            </a:r>
          </a:p>
        </p:txBody>
      </p:sp>
    </p:spTree>
    <p:extLst>
      <p:ext uri="{BB962C8B-B14F-4D97-AF65-F5344CB8AC3E}">
        <p14:creationId xmlns:p14="http://schemas.microsoft.com/office/powerpoint/2010/main" val="102603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27531A-1552-47F4-88BD-C6CAB86C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823713" cy="133329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Antrenör Mesleğinin Gereklilikleri ve Sorumlulukları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8FDB5-17C3-41FE-A52B-37EABA80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Öğrenci veya sporculara motivasyon sağlamak,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Performans arttırmaya yönelik ipuçları paylaşmak,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Öğrenci veya sporcuların performansının takibini yapmak ve değerlendirmek,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Teşvik edici ve yaratıcı bir antrenman ortamı sağlamak,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Spor ekipmanlarının düzgün çalışıp çalışmadığını kontrol etmek,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12529"/>
              </a:solidFill>
              <a:effectLst/>
              <a:latin typeface="Rubik-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12529"/>
              </a:solidFill>
              <a:effectLst/>
              <a:latin typeface="Rubik-Regular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778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B9F58D-EBC3-44ED-8735-7B5B95B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Toplum Sağlığında Fitness Antrenörlerinin Anahtar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Rölü</a:t>
            </a:r>
            <a:b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8CD99C-1EE7-46EB-B403-F5FFDB841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6305550" cy="5141153"/>
          </a:xfrm>
        </p:spPr>
        <p:txBody>
          <a:bodyPr/>
          <a:lstStyle/>
          <a:p>
            <a:r>
              <a:rPr lang="tr-TR" b="0" i="0" dirty="0">
                <a:solidFill>
                  <a:srgbClr val="5D5D5D"/>
                </a:solidFill>
                <a:effectLst/>
                <a:latin typeface="Inter"/>
              </a:rPr>
              <a:t>Fitness, kişilerin günlük olarak gerçekleştirdikleri ve farklı birçok egzersize sahip olan sağlıklı yaşamı destekleyen bir spordur.</a:t>
            </a:r>
          </a:p>
          <a:p>
            <a:pPr marL="0" indent="0">
              <a:buNone/>
            </a:pPr>
            <a:endParaRPr lang="tr-TR" b="0" i="0" dirty="0">
              <a:solidFill>
                <a:srgbClr val="5D5D5D"/>
              </a:solidFill>
              <a:effectLst/>
              <a:latin typeface="Inter"/>
            </a:endParaRPr>
          </a:p>
          <a:p>
            <a:r>
              <a:rPr lang="tr-TR" b="0" i="0" dirty="0">
                <a:solidFill>
                  <a:srgbClr val="5D5D5D"/>
                </a:solidFill>
                <a:effectLst/>
                <a:latin typeface="Inter"/>
              </a:rPr>
              <a:t> Kişilerin düzenli olarak gerçekleştirdikleri </a:t>
            </a:r>
            <a:r>
              <a:rPr lang="tr-TR" b="0" i="0" dirty="0" err="1">
                <a:solidFill>
                  <a:srgbClr val="5D5D5D"/>
                </a:solidFill>
                <a:effectLst/>
                <a:latin typeface="Inter"/>
              </a:rPr>
              <a:t>fitness</a:t>
            </a:r>
            <a:r>
              <a:rPr lang="tr-TR" b="0" i="0" dirty="0">
                <a:solidFill>
                  <a:srgbClr val="5D5D5D"/>
                </a:solidFill>
                <a:effectLst/>
                <a:latin typeface="Inter"/>
              </a:rPr>
              <a:t> antrenmanları, kişilerin zinde kalmasına, enerjik olmasına ve sağlıklı bir yaşam sürmelerini sağlamaktadır.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F0E00CB-3965-4D7E-96B9-9FC7AE32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3392488"/>
            <a:ext cx="5048250" cy="30289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BCA3134-3C31-4602-AAF2-3167A884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027906"/>
            <a:ext cx="5048250" cy="23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2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B9F58D-EBC3-44ED-8735-7B5B95B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Toplum Sağlığında Fitness Antrenörlerinin Anahtar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Rölü</a:t>
            </a:r>
            <a:b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8CD99C-1EE7-46EB-B403-F5FFDB841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1366472"/>
            <a:ext cx="7051652" cy="4850294"/>
          </a:xfrm>
        </p:spPr>
        <p:txBody>
          <a:bodyPr/>
          <a:lstStyle/>
          <a:p>
            <a:pPr algn="l"/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Vücut sağlığının ve kas sisteminin güçlendirilmesinin yanı sıra, bu egzersiz ile belli başlı rahatsızlıklara karşı da koruma sağlanmaktadır. </a:t>
            </a:r>
          </a:p>
          <a:p>
            <a:pPr marL="0" indent="0" algn="l">
              <a:buNone/>
            </a:pPr>
            <a:endParaRPr lang="tr-TR" b="0" i="0">
              <a:solidFill>
                <a:srgbClr val="5D5D5D"/>
              </a:solidFill>
              <a:effectLst/>
              <a:latin typeface="Inter"/>
            </a:endParaRPr>
          </a:p>
          <a:p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Çoğu kişi fitnessı vücut geliştirme egzersizleri olarak görse de aslında, kişilerin sağlıklı olmasını ve birçok hastalığa karşı koruma sağlamasına imkan sunmaktadır.</a:t>
            </a:r>
            <a:endParaRPr lang="tr-TR"/>
          </a:p>
          <a:p>
            <a:pPr algn="l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2753CFD-F5B7-443F-9A1E-06A4D88F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406" y="3658582"/>
            <a:ext cx="4478594" cy="277323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E4A8E6B-063D-4A7B-A16C-CE545E5D0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406" y="1067782"/>
            <a:ext cx="447859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B9F58D-EBC3-44ED-8735-7B5B95BA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504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Toplum Sağlığında Fitness Antrenörlerinin Anahtar Rölü</a:t>
            </a:r>
            <a:br>
              <a: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8CD99C-1EE7-46EB-B403-F5FFDB841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4184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 Fitness yapmanın koruma sağladığı rahatsızlıklar şu şekilde sıralanabilir;</a:t>
            </a:r>
          </a:p>
          <a:p>
            <a:pPr marL="0" indent="0" algn="l">
              <a:buNone/>
            </a:pPr>
            <a:endParaRPr lang="tr-TR" b="0" i="0">
              <a:solidFill>
                <a:srgbClr val="5D5D5D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Fitness, iyi kolesterolü yükseltir, kötü kolesterolü düşürür.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Tansiyon rahatsızlıklarının meydana gelmesini engeller.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Yaşlanma ile meydana gelebilecek kireçlenme sorunlarını engeller.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Kalp ve damar sağlığını korur.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Metabolizmanın hızlanmasını sağlar.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>
                <a:solidFill>
                  <a:srgbClr val="5D5D5D"/>
                </a:solidFill>
                <a:effectLst/>
                <a:latin typeface="Inter"/>
              </a:rPr>
              <a:t>Stres düzeyini düşürür ve depresyonu önler.</a:t>
            </a:r>
          </a:p>
          <a:p>
            <a:pPr algn="l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1EC94D-B435-45F7-8E87-1869747C1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212" y="3988898"/>
            <a:ext cx="3526788" cy="23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662F4-4A60-40D8-B603-F9D2A427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235" cy="1325563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Antrenör Kariyer Fırsatları</a:t>
            </a:r>
            <a:endParaRPr lang="tr-TR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729232-83CD-4DE5-BCE7-ECC526EF10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3583" y="1353275"/>
            <a:ext cx="1154037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Üniversitelerde,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Yerel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yönetimlerde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Amatör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profesy</a:t>
            </a:r>
            <a:r>
              <a:rPr lang="tr-TR" altLang="tr-TR" sz="2400" dirty="0">
                <a:latin typeface="Arial" panose="020B0604020202020204" pitchFamily="34" charset="0"/>
              </a:rPr>
              <a:t>ö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nel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kulüplerinde,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Gençlik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Bakanlığı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Genel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Müdürlüğü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merkez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taşra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teşkilatlarında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Millî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sporcu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olanlar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Milli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Piyango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Toto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Kurumlarında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uzmanı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olarak</a:t>
            </a:r>
            <a:endParaRPr kumimoji="0" lang="en-US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Milli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Eğitim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Bakanlığı’na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bağlı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okullarda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antrenör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yardımcı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antrenör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olarak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çalışırlar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Ayrıca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özel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salonlarında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turizm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sektörü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gibi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sportif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aktivitelerin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öğretilmesi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organize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edilmesinde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görev</a:t>
            </a:r>
            <a: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alabilirler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kumimoji="0" lang="en-US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8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1DBC8C-2740-4AAD-8BFC-370D2AAC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0" lang="tr-TR" sz="4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Uluslararası </a:t>
            </a:r>
            <a:r>
              <a:rPr lang="tr-TR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(IFBB)</a:t>
            </a:r>
            <a:r>
              <a:rPr lang="tr-TR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br>
              <a:rPr kumimoji="0" lang="tr-TR" sz="4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A736C-010A-4AF1-BFFB-37FAA5B93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599954"/>
          </a:xfrm>
        </p:spPr>
        <p:txBody>
          <a:bodyPr/>
          <a:lstStyle/>
          <a:p>
            <a:r>
              <a:rPr lang="tr-TR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Uluslararası Vücut Geliştirme ve Fitness Federasyonu (IFBB)</a:t>
            </a:r>
            <a:r>
              <a:rPr lang="tr-TR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merkezi </a:t>
            </a:r>
            <a:r>
              <a:rPr lang="tr-TR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Las Rozas de Madrid"/>
              </a:rPr>
              <a:t> Madrid</a:t>
            </a:r>
            <a:r>
              <a:rPr lang="tr-TR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'te bulunan, başta Dünya ve Kıta Şampiyonaları olmak üzere sporun önemli uluslararası etkinliklerinin çoğunu yöneten </a:t>
            </a:r>
            <a:r>
              <a:rPr lang="tr-TR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Vücut geliştirme"/>
              </a:rPr>
              <a:t>vücut geliştirme</a:t>
            </a:r>
            <a:r>
              <a:rPr lang="tr-TR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ve </a:t>
            </a:r>
            <a:r>
              <a:rPr lang="tr-TR" b="0" i="0" u="none" strike="noStrike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Fitness"/>
              </a:rPr>
              <a:t>fitness</a:t>
            </a:r>
            <a:r>
              <a:rPr lang="tr-TR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için uluslararası profesyonel federasyondur.</a:t>
            </a:r>
            <a:r>
              <a:rPr lang="tr-TR" b="0" i="0" u="none" strike="noStrike" baseline="3000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[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0AC7627-93EE-481B-A304-1F24DF687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100098"/>
            <a:ext cx="2486025" cy="18383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3B66120-34AD-4A23-817B-702C6672B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027" y="410009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1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539FC9-90BA-493D-BFFF-E6F25A5A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Bilgi Kirliliğinden DOĞRU Bilgiye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DECED98-C9FC-45D0-8AC3-493CF7776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1317250"/>
            <a:ext cx="10039350" cy="49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6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4B2C24-2336-431C-BBD7-7591097D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+mn-lt"/>
              </a:rPr>
              <a:t>Bilgi Kirliliğinden DOĞRU Bilgiye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2F4F7D5-B50D-48D4-A5DD-00D8E7EF8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864" y="1690689"/>
            <a:ext cx="9217741" cy="46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7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D7A313-7B4F-4C2C-A93B-DD8B9095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Doğru Bilgiye Nasıl Ulaşmalıyız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04B19CA-7619-4AA4-92DA-21AE724B2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2104"/>
            <a:ext cx="10515600" cy="49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6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696ED6-C774-4759-8606-BA71E684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Kanıta Dayalı Fitness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FD56207-AD99-4C88-A391-C9A96076D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645" y="1371600"/>
            <a:ext cx="10395155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tr-TR" sz="4800" b="1">
                <a:latin typeface="+mn-lt"/>
              </a:rPr>
              <a:t>FİTNESS ANTRENÖRÜ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B073B2-3FBD-46A1-931E-024727786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0" r="22498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metin, açık hava, işaret, tuğla içeren bir resim&#10;&#10;Açıklama otomatik olarak oluşturuldu">
            <a:extLst>
              <a:ext uri="{FF2B5EF4-FFF2-40B4-BE49-F238E27FC236}">
                <a16:creationId xmlns:a16="http://schemas.microsoft.com/office/drawing/2014/main" id="{9A42CF33-852B-48F8-8504-A06A06F9D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9" b="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4669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281841-7C10-413F-94AA-39B6670A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Güvenilir Bilgi İçin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55D420-A85E-4650-BBEF-75116CC81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bu kaynaklar güvenilir ve geçerli bilgi vermekten çok uzaktır. Güvenilir ve geçerli bilgi üretmenin yolu bilimden geçer. </a:t>
            </a:r>
          </a:p>
          <a:p>
            <a:r>
              <a:rPr lang="tr-TR" dirty="0"/>
              <a:t>Bilim inanca değil akla, öznel gözlemlere değil deney ve nesnel gözlemlere dayanır. </a:t>
            </a:r>
          </a:p>
          <a:p>
            <a:r>
              <a:rPr lang="tr-TR" dirty="0"/>
              <a:t>Bilgiye ulaşmanın en doğru ve güvenilir yolu bilimsel yöntemdir. Gözleme, deneye ve akla dayanarak sistematik yollarla elde edilen bilgileri tanımlar. </a:t>
            </a:r>
          </a:p>
        </p:txBody>
      </p:sp>
    </p:spTree>
    <p:extLst>
      <p:ext uri="{BB962C8B-B14F-4D97-AF65-F5344CB8AC3E}">
        <p14:creationId xmlns:p14="http://schemas.microsoft.com/office/powerpoint/2010/main" val="81687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6BF8B8-836D-4A82-B39F-9BE6CE2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Bilimsel Yöntem Adımları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C4933-9AAB-47F9-AF3B-D72E09D3A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089"/>
            <a:ext cx="10515600" cy="4716873"/>
          </a:xfrm>
        </p:spPr>
        <p:txBody>
          <a:bodyPr>
            <a:normAutofit/>
          </a:bodyPr>
          <a:lstStyle/>
          <a:p>
            <a:r>
              <a:rPr lang="tr-TR" dirty="0"/>
              <a:t>Problemin saptanması ve tanımlanması</a:t>
            </a:r>
          </a:p>
          <a:p>
            <a:r>
              <a:rPr lang="tr-TR" dirty="0"/>
              <a:t>Problemin nasıl çözüleceği hipotez veya araştırma sorularının hazırlanması</a:t>
            </a:r>
          </a:p>
          <a:p>
            <a:r>
              <a:rPr lang="tr-TR" dirty="0"/>
              <a:t>Nasıl bir araştırma düzeneğiyle bu hipotezlerin test edileceğine karar verilmesi, </a:t>
            </a:r>
          </a:p>
          <a:p>
            <a:r>
              <a:rPr lang="tr-TR" dirty="0"/>
              <a:t>Verilerin toplanması ,Verilerin çözümlenerek anlamlı hale getirilmesi o Yorum ve genellemeler yapılması </a:t>
            </a:r>
          </a:p>
          <a:p>
            <a:r>
              <a:rPr lang="tr-TR" dirty="0"/>
              <a:t>Rapor yazılması </a:t>
            </a:r>
          </a:p>
          <a:p>
            <a:r>
              <a:rPr lang="tr-TR" dirty="0"/>
              <a:t>Araştırmanın doğurgularına bağlı olarak yeni bir probleme yönelme</a:t>
            </a:r>
          </a:p>
        </p:txBody>
      </p:sp>
    </p:spTree>
    <p:extLst>
      <p:ext uri="{BB962C8B-B14F-4D97-AF65-F5344CB8AC3E}">
        <p14:creationId xmlns:p14="http://schemas.microsoft.com/office/powerpoint/2010/main" val="29836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2181" y="1656729"/>
            <a:ext cx="10515600" cy="98045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Fitness Antrenörü Kimdir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22181" y="3035567"/>
            <a:ext cx="10515600" cy="1686209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Fitness Antrenör Mesleğinin Tarihi ve Önemi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Fitness Antrenör Mesleğinin Gereklilikleri ve Sorumlulukları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Toplum Sağlığında Fitness Antrenörlerinin Anahtar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Rölü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Fitness Antrenör Kariyer Fırsatları, Yolları ve Uluslararası Trendler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19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0025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Fitness Antrenör Mesleğinin Tarihi ve Önemi</a:t>
            </a:r>
            <a:b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790D7AE-C371-4A0F-B678-60AEAB2DA589}"/>
              </a:ext>
            </a:extLst>
          </p:cNvPr>
          <p:cNvSpPr txBox="1"/>
          <p:nvPr/>
        </p:nvSpPr>
        <p:spPr>
          <a:xfrm>
            <a:off x="838200" y="1630017"/>
            <a:ext cx="87058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Vücut geliştirme ve Fitness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ağırlık kaldırma, kalori alımı ve diğer uygulamaların bir araya getirilmesiyle kas </a:t>
            </a:r>
            <a:r>
              <a:rPr lang="tr-TR" dirty="0" err="1">
                <a:solidFill>
                  <a:srgbClr val="202122"/>
                </a:solidFill>
                <a:latin typeface="Arial" panose="020B0604020202020204" pitchFamily="34" charset="0"/>
              </a:rPr>
              <a:t>fibrillerinin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geliştirilmesi işlemidir. </a:t>
            </a:r>
          </a:p>
          <a:p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Vücut geliştirmenin tarihi, taş ve ağaçtan yapılan ve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farhanlar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(Nallar) denilen el ağırlıklarını (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dumbbell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olarak da kullanılır) kullanan atletlerin bulunduğu 11. yüzyıl </a:t>
            </a:r>
            <a:r>
              <a:rPr lang="tr-TR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Hindistan"/>
              </a:rPr>
              <a:t>Hindistan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'ına kadar gitmektedir</a:t>
            </a:r>
          </a:p>
          <a:p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Bu dönemde </a:t>
            </a:r>
            <a:r>
              <a:rPr lang="tr-TR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Hintler"/>
              </a:rPr>
              <a:t>Hintlerin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ilk </a:t>
            </a:r>
            <a:r>
              <a:rPr lang="tr-TR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Jimnastik"/>
              </a:rPr>
              <a:t>jimnastik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salonlarının bir biçimini de inşa ettiklerine dair kanıtlar bulunmaktadır.</a:t>
            </a:r>
          </a:p>
          <a:p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B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 dönemdeki vücut geliştirme daha çok, kasların görünümünü iyileştirmek yerine güç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arttırımını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sağlamak ve iş yapmayı kolaylaştırmak için uygulanmaktaydı.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BA3C64C-1C64-4F30-9D08-7CA205D14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214" y="1737069"/>
            <a:ext cx="1809750" cy="256222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65CFC64-6DA6-455F-933D-78CE9D82F13F}"/>
              </a:ext>
            </a:extLst>
          </p:cNvPr>
          <p:cNvSpPr txBox="1"/>
          <p:nvPr/>
        </p:nvSpPr>
        <p:spPr>
          <a:xfrm>
            <a:off x="10045148" y="4377300"/>
            <a:ext cx="1809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Modern Vücut Geliştirmenin Babası" olarak anılan </a:t>
            </a:r>
            <a:r>
              <a:rPr lang="tr-TR" sz="14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Eugen Sandow"/>
              </a:rPr>
              <a:t>Eugen</a:t>
            </a:r>
            <a:r>
              <a:rPr lang="tr-TR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Eugen Sandow"/>
              </a:rPr>
              <a:t> </a:t>
            </a:r>
            <a:r>
              <a:rPr lang="tr-TR" sz="14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Eugen Sandow"/>
              </a:rPr>
              <a:t>Sandow</a:t>
            </a:r>
            <a:r>
              <a:rPr lang="tr-T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1612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0025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Fitness Antrenör Mesleğinin Tarihi ve Önemi</a:t>
            </a:r>
            <a:b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790D7AE-C371-4A0F-B678-60AEAB2DA589}"/>
              </a:ext>
            </a:extLst>
          </p:cNvPr>
          <p:cNvSpPr txBox="1"/>
          <p:nvPr/>
        </p:nvSpPr>
        <p:spPr>
          <a:xfrm>
            <a:off x="838200" y="1630017"/>
            <a:ext cx="87058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Günümüzdeki hâliyle yani modern anlamda vücut geliştirmenin ortaya çıktığı dönem ise 1880 ile 1930 yılları arasıdır. </a:t>
            </a:r>
          </a:p>
          <a:p>
            <a:pPr algn="l"/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19. yüzyıldan önce kadar kasların bu şekilde sergilenmesi gibi bir sanat bulunmazken bu yıllarda "Modern Vücut Geliştirmenin Babası" olarak anılan </a:t>
            </a:r>
            <a:r>
              <a:rPr lang="tr-TR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Eugen Sandow"/>
              </a:rPr>
              <a:t>Eugen</a:t>
            </a:r>
            <a:r>
              <a:rPr lang="tr-TR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Eugen Sandow"/>
              </a:rPr>
              <a:t> </a:t>
            </a:r>
            <a:r>
              <a:rPr lang="tr-TR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Eugen Sandow"/>
              </a:rPr>
              <a:t>Sandow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kas gösterisi performanslarıyla genel izleyici kitlesine vücut geliştirmeyi tanıtmıştır.</a:t>
            </a:r>
          </a:p>
          <a:p>
            <a:pPr algn="l"/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Menajeri kanalıyla sahnede gerçekleştirdiği gösteriler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Sandow'un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ününü arttırmış ve kendi adıyla tanınan ürünler bu daha sonra hızla gelişecek olan vücut geliştirme sanayinin de ilk ürünleri olmuştur.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BA3C64C-1C64-4F30-9D08-7CA205D1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214" y="1737069"/>
            <a:ext cx="1809750" cy="256222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65CFC64-6DA6-455F-933D-78CE9D82F13F}"/>
              </a:ext>
            </a:extLst>
          </p:cNvPr>
          <p:cNvSpPr txBox="1"/>
          <p:nvPr/>
        </p:nvSpPr>
        <p:spPr>
          <a:xfrm>
            <a:off x="10045148" y="4377300"/>
            <a:ext cx="1809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Modern Vücut Geliştirmenin Babası" olarak anılan </a:t>
            </a:r>
            <a:r>
              <a:rPr lang="tr-TR" sz="14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Eugen Sandow"/>
              </a:rPr>
              <a:t>Eugen</a:t>
            </a:r>
            <a:r>
              <a:rPr lang="tr-TR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Eugen Sandow"/>
              </a:rPr>
              <a:t> </a:t>
            </a:r>
            <a:r>
              <a:rPr lang="tr-TR" sz="14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Eugen Sandow"/>
              </a:rPr>
              <a:t>Sandow</a:t>
            </a:r>
            <a:r>
              <a:rPr lang="tr-T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81176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0025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Fitness Antrenör Mesleğinin Tarihi ve Önemi</a:t>
            </a:r>
            <a:b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790D7AE-C371-4A0F-B678-60AEAB2DA589}"/>
              </a:ext>
            </a:extLst>
          </p:cNvPr>
          <p:cNvSpPr txBox="1"/>
          <p:nvPr/>
        </p:nvSpPr>
        <p:spPr>
          <a:xfrm>
            <a:off x="838200" y="1630017"/>
            <a:ext cx="87058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Sandow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tr-TR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Antik Yunanistan"/>
              </a:rPr>
              <a:t>Antik Yunan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heykellerindeki ideal beden ölçülerini savunmaktaydı, görünüşü bir rastlantı eseri değildi.</a:t>
            </a:r>
          </a:p>
          <a:p>
            <a:pPr algn="l"/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Çünkü kendisi eski Yunan heykellerindeki vücutları ölçmüş ve vücudunu bu ölçülere denk gelecek şekilde geliştirmiştir.</a:t>
            </a:r>
          </a:p>
          <a:p>
            <a:pPr algn="l"/>
            <a:endParaRPr lang="tr-TR" b="0" i="0" baseline="30000" dirty="0">
              <a:solidFill>
                <a:srgbClr val="3366C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Bunu yaparak da daha önceden belirlenmiş bir ölçüye göre kas geliştiren ilk kişi olmuştur.</a:t>
            </a:r>
          </a:p>
          <a:p>
            <a:pPr algn="l"/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Aslında sadece bu dâhi onun vücut geliştirme sporunun babası sayılması için yeterli kabul edilmektedir. Ayrıca kendisi bu konu hakkında çeşitli kitaplar yazmıştır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BA3C64C-1C64-4F30-9D08-7CA205D1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214" y="1737069"/>
            <a:ext cx="1809750" cy="256222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65CFC64-6DA6-455F-933D-78CE9D82F13F}"/>
              </a:ext>
            </a:extLst>
          </p:cNvPr>
          <p:cNvSpPr txBox="1"/>
          <p:nvPr/>
        </p:nvSpPr>
        <p:spPr>
          <a:xfrm>
            <a:off x="10045148" y="4377300"/>
            <a:ext cx="1809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Modern Vücut Geliştirmenin Babası" olarak anılan </a:t>
            </a:r>
            <a:r>
              <a:rPr lang="tr-TR" sz="14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Eugen Sandow"/>
              </a:rPr>
              <a:t>Eugen</a:t>
            </a:r>
            <a:r>
              <a:rPr lang="tr-TR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Eugen Sandow"/>
              </a:rPr>
              <a:t> </a:t>
            </a:r>
            <a:r>
              <a:rPr lang="tr-TR" sz="14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Eugen Sandow"/>
              </a:rPr>
              <a:t>Sandow</a:t>
            </a:r>
            <a:r>
              <a:rPr lang="tr-T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00510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27531A-1552-47F4-88BD-C6CAB86C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823713" cy="133329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Antrenör Mesleğinin Gereklilikleri ve Sorumlulukları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8FDB5-17C3-41FE-A52B-37EABA80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Bir sporun temel ilkeleri, kuralları ve güvenlik prosedürleri ile teknik dilini açıklamak,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Her öğrencinin yeteneği, fiziksel durumu ve hedeflerine bağlı olarak antrenman programı hazırlamak,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Antrenman veya derslerin içeriği ve saatlerini planlamak,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Ders başlangıç saatinden önce gelerek öğrencileri karşılamak,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Ekipmanın doğru kullanımını anlatmak veya uygulamalı olarak göstermek,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233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27531A-1552-47F4-88BD-C6CAB86C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823713" cy="133329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Antrenör Mesleğinin Gereklilikleri ve Sorumlulukları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8FDB5-17C3-41FE-A52B-37EABA80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İnsan anatomisi ve fizyolojisi ile spor ekipmanları hakkında bilgi sahibi olmak,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Olumlu tutum ve yüksek motivasyon sahibi olmak,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Problemler karşısında çözüm üretme yeteneği göstermek,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Planlama ve organizasyon becerisi göstermek,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Ekip çalışması ve yönetimine yatkınlık göstermek,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12529"/>
              </a:solidFill>
              <a:effectLst/>
              <a:latin typeface="Rubik-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12529"/>
              </a:solidFill>
              <a:effectLst/>
              <a:latin typeface="Rubik-Regular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672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27531A-1552-47F4-88BD-C6CAB86C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823713" cy="133329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 Antrenör Mesleğinin Gereklilikleri ve Sorumlulukları</a:t>
            </a:r>
            <a:b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tr-TR" sz="3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88FDB5-17C3-41FE-A52B-37EABA80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effectLst/>
              </a:rPr>
              <a:t>Olası sakatlık ve yaralanma durumlarında ilk müdahaleyi gerçekleştirmek,</a:t>
            </a:r>
          </a:p>
          <a:p>
            <a:r>
              <a:rPr lang="tr-TR" b="0" i="0" dirty="0">
                <a:solidFill>
                  <a:srgbClr val="212529"/>
                </a:solidFill>
                <a:effectLst/>
                <a:latin typeface="Rubik-Regular"/>
              </a:rPr>
              <a:t> Egzersiz veya antrenman esnasında yapılan yanlış hareketleri düzeltmek,</a:t>
            </a:r>
            <a:endParaRPr lang="tr-T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effectLst/>
              </a:rPr>
              <a:t>Spor ekipmanlarının düzgün çalışıp çalışmadığını kontrol etmek,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effectLst/>
              </a:rPr>
              <a:t>Ekipmanlarda oluşabilecek arızaların küçük onarımlarını yapmak,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effectLst/>
              </a:rPr>
              <a:t>Düzenli olarak eğitim ve personel toplantılarına iştirak etmek,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effectLst/>
              </a:rPr>
              <a:t>Salonun veya stüdyonun temiz ve düzenli tutulmasını sağlamak.</a:t>
            </a:r>
          </a:p>
          <a:p>
            <a:pPr marL="0" indent="0">
              <a:buNone/>
            </a:pP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992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945</Words>
  <Application>Microsoft Office PowerPoint</Application>
  <PresentationFormat>Geniş ekran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1.KADEME FİTNESS ANTRENÖRÜ EĞİTİMİ</vt:lpstr>
      <vt:lpstr>FİTNESS ANTRENÖRÜ</vt:lpstr>
      <vt:lpstr>Fitness Antrenörü Kimdir</vt:lpstr>
      <vt:lpstr>Fitness Antrenör Mesleğinin Tarihi ve Önemi </vt:lpstr>
      <vt:lpstr>Fitness Antrenör Mesleğinin Tarihi ve Önemi </vt:lpstr>
      <vt:lpstr>Fitness Antrenör Mesleğinin Tarihi ve Önemi </vt:lpstr>
      <vt:lpstr>Fitness Antrenör Mesleğinin Gereklilikleri ve Sorumlulukları </vt:lpstr>
      <vt:lpstr>Fitness Antrenör Mesleğinin Gereklilikleri ve Sorumlulukları </vt:lpstr>
      <vt:lpstr>Fitness Antrenör Mesleğinin Gereklilikleri ve Sorumlulukları </vt:lpstr>
      <vt:lpstr>Fitness Antrenör Mesleğinin Gereklilikleri ve Sorumlulukları </vt:lpstr>
      <vt:lpstr>Toplum Sağlığında Fitness Antrenörlerinin Anahtar Rölü </vt:lpstr>
      <vt:lpstr>Toplum Sağlığında Fitness Antrenörlerinin Anahtar Rölü </vt:lpstr>
      <vt:lpstr>Toplum Sağlığında Fitness Antrenörlerinin Anahtar Rölü </vt:lpstr>
      <vt:lpstr>Fitness Antrenör Kariyer Fırsatları</vt:lpstr>
      <vt:lpstr> Uluslararası (IFBB),  </vt:lpstr>
      <vt:lpstr>Bilgi Kirliliğinden DOĞRU Bilgiye</vt:lpstr>
      <vt:lpstr>Bilgi Kirliliğinden DOĞRU Bilgiye</vt:lpstr>
      <vt:lpstr>Doğru Bilgiye Nasıl Ulaşmalıyız</vt:lpstr>
      <vt:lpstr>Kanıta Dayalı Fitness</vt:lpstr>
      <vt:lpstr>Güvenilir Bilgi İçin</vt:lpstr>
      <vt:lpstr>Bilimsel Yöntem Adımları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Deneme</dc:title>
  <dc:creator>Göktug Sanli</dc:creator>
  <cp:lastModifiedBy>Göktuğ Şanlı</cp:lastModifiedBy>
  <cp:revision>18</cp:revision>
  <dcterms:created xsi:type="dcterms:W3CDTF">2022-11-11T14:22:21Z</dcterms:created>
  <dcterms:modified xsi:type="dcterms:W3CDTF">2022-11-22T17:47:18Z</dcterms:modified>
</cp:coreProperties>
</file>