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62" r:id="rId4"/>
    <p:sldId id="266" r:id="rId5"/>
    <p:sldId id="264" r:id="rId6"/>
    <p:sldId id="265" r:id="rId7"/>
    <p:sldId id="267" r:id="rId8"/>
    <p:sldId id="278" r:id="rId9"/>
    <p:sldId id="268" r:id="rId10"/>
    <p:sldId id="269" r:id="rId11"/>
    <p:sldId id="270" r:id="rId12"/>
    <p:sldId id="279" r:id="rId13"/>
    <p:sldId id="272" r:id="rId14"/>
    <p:sldId id="275" r:id="rId15"/>
    <p:sldId id="276" r:id="rId16"/>
    <p:sldId id="284" r:id="rId17"/>
    <p:sldId id="274" r:id="rId18"/>
    <p:sldId id="277" r:id="rId19"/>
    <p:sldId id="273" r:id="rId20"/>
    <p:sldId id="282" r:id="rId21"/>
    <p:sldId id="283" r:id="rId22"/>
    <p:sldId id="280" r:id="rId23"/>
    <p:sldId id="281" r:id="rId24"/>
    <p:sldId id="285" r:id="rId25"/>
    <p:sldId id="287" r:id="rId26"/>
    <p:sldId id="289" r:id="rId27"/>
    <p:sldId id="286" r:id="rId28"/>
    <p:sldId id="292" r:id="rId29"/>
    <p:sldId id="290" r:id="rId30"/>
    <p:sldId id="288" r:id="rId31"/>
    <p:sldId id="293" r:id="rId32"/>
    <p:sldId id="295" r:id="rId33"/>
    <p:sldId id="294" r:id="rId34"/>
    <p:sldId id="291"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54D4D-7759-4DBE-8841-AE5CC95ABAFE}" type="doc">
      <dgm:prSet loTypeId="urn:microsoft.com/office/officeart/2005/8/layout/venn1" loCatId="relationship" qsTypeId="urn:microsoft.com/office/officeart/2005/8/quickstyle/simple1" qsCatId="simple" csTypeId="urn:microsoft.com/office/officeart/2005/8/colors/accent1_2" csCatId="accent1" phldr="1"/>
      <dgm:spPr/>
    </dgm:pt>
    <dgm:pt modelId="{F7E4BDED-24D7-4CB0-928F-09EC4890DDC1}">
      <dgm:prSet phldrT="[Metin]"/>
      <dgm:spPr/>
      <dgm:t>
        <a:bodyPr/>
        <a:lstStyle/>
        <a:p>
          <a:r>
            <a:rPr lang="tr-TR" b="1" dirty="0"/>
            <a:t>Hazırlık</a:t>
          </a:r>
        </a:p>
      </dgm:t>
    </dgm:pt>
    <dgm:pt modelId="{91920351-FA58-42AB-9D49-B9BC3F775D6C}" type="parTrans" cxnId="{A4ADD4F1-02D5-4185-8E81-2F531A6BD47F}">
      <dgm:prSet/>
      <dgm:spPr/>
      <dgm:t>
        <a:bodyPr/>
        <a:lstStyle/>
        <a:p>
          <a:endParaRPr lang="tr-TR"/>
        </a:p>
      </dgm:t>
    </dgm:pt>
    <dgm:pt modelId="{BB35D817-BB84-4683-9769-BAE83D8F7FEE}" type="sibTrans" cxnId="{A4ADD4F1-02D5-4185-8E81-2F531A6BD47F}">
      <dgm:prSet/>
      <dgm:spPr/>
      <dgm:t>
        <a:bodyPr/>
        <a:lstStyle/>
        <a:p>
          <a:endParaRPr lang="tr-TR"/>
        </a:p>
      </dgm:t>
    </dgm:pt>
    <dgm:pt modelId="{5A700F16-5C29-4BDA-A808-F37E24559B54}">
      <dgm:prSet phldrT="[Metin]"/>
      <dgm:spPr/>
      <dgm:t>
        <a:bodyPr/>
        <a:lstStyle/>
        <a:p>
          <a:endParaRPr lang="tr-TR" dirty="0"/>
        </a:p>
      </dgm:t>
    </dgm:pt>
    <dgm:pt modelId="{0D218931-9AED-4520-BB41-98B9EF411F05}" type="parTrans" cxnId="{B3C88BB3-5003-453C-BB8B-0C4D403AD36A}">
      <dgm:prSet/>
      <dgm:spPr/>
      <dgm:t>
        <a:bodyPr/>
        <a:lstStyle/>
        <a:p>
          <a:endParaRPr lang="tr-TR"/>
        </a:p>
      </dgm:t>
    </dgm:pt>
    <dgm:pt modelId="{BE59672B-D460-4A56-A24A-2869871C6EFF}" type="sibTrans" cxnId="{B3C88BB3-5003-453C-BB8B-0C4D403AD36A}">
      <dgm:prSet/>
      <dgm:spPr/>
      <dgm:t>
        <a:bodyPr/>
        <a:lstStyle/>
        <a:p>
          <a:endParaRPr lang="tr-TR"/>
        </a:p>
      </dgm:t>
    </dgm:pt>
    <dgm:pt modelId="{F906CF95-B235-4129-B408-46E22591CBC8}">
      <dgm:prSet phldrT="[Metin]"/>
      <dgm:spPr/>
      <dgm:t>
        <a:bodyPr/>
        <a:lstStyle/>
        <a:p>
          <a:endParaRPr lang="tr-TR" dirty="0"/>
        </a:p>
      </dgm:t>
    </dgm:pt>
    <dgm:pt modelId="{4873EBC0-7C61-4F39-B0CB-7AF80FAE58D1}" type="parTrans" cxnId="{AA91664F-D9FA-43CB-B4CF-DF5642A889CA}">
      <dgm:prSet/>
      <dgm:spPr/>
      <dgm:t>
        <a:bodyPr/>
        <a:lstStyle/>
        <a:p>
          <a:endParaRPr lang="tr-TR"/>
        </a:p>
      </dgm:t>
    </dgm:pt>
    <dgm:pt modelId="{E8FFD61D-626E-4341-BECF-138D240C168A}" type="sibTrans" cxnId="{AA91664F-D9FA-43CB-B4CF-DF5642A889CA}">
      <dgm:prSet/>
      <dgm:spPr/>
      <dgm:t>
        <a:bodyPr/>
        <a:lstStyle/>
        <a:p>
          <a:endParaRPr lang="tr-TR"/>
        </a:p>
      </dgm:t>
    </dgm:pt>
    <dgm:pt modelId="{27DD780C-76F5-419B-8567-3501BB6DF53F}">
      <dgm:prSet/>
      <dgm:spPr/>
      <dgm:t>
        <a:bodyPr/>
        <a:lstStyle/>
        <a:p>
          <a:r>
            <a:rPr lang="tr-TR" b="1" dirty="0">
              <a:latin typeface="+mn-lt"/>
            </a:rPr>
            <a:t>Düşünme</a:t>
          </a:r>
        </a:p>
      </dgm:t>
    </dgm:pt>
    <dgm:pt modelId="{CAEA9A65-E34F-447E-A814-9D31B92C9960}" type="parTrans" cxnId="{91C5C034-2162-41AB-B38A-ABA2D300AC78}">
      <dgm:prSet/>
      <dgm:spPr/>
      <dgm:t>
        <a:bodyPr/>
        <a:lstStyle/>
        <a:p>
          <a:endParaRPr lang="tr-TR"/>
        </a:p>
      </dgm:t>
    </dgm:pt>
    <dgm:pt modelId="{1D35B1DA-8C40-4707-A942-B4094D2DC9A4}" type="sibTrans" cxnId="{91C5C034-2162-41AB-B38A-ABA2D300AC78}">
      <dgm:prSet/>
      <dgm:spPr/>
      <dgm:t>
        <a:bodyPr/>
        <a:lstStyle/>
        <a:p>
          <a:endParaRPr lang="tr-TR"/>
        </a:p>
      </dgm:t>
    </dgm:pt>
    <dgm:pt modelId="{30DAD317-8D56-4171-B1F9-DA8CC22EE2C8}" type="pres">
      <dgm:prSet presAssocID="{00254D4D-7759-4DBE-8841-AE5CC95ABAFE}" presName="compositeShape" presStyleCnt="0">
        <dgm:presLayoutVars>
          <dgm:chMax val="7"/>
          <dgm:dir/>
          <dgm:resizeHandles val="exact"/>
        </dgm:presLayoutVars>
      </dgm:prSet>
      <dgm:spPr/>
    </dgm:pt>
    <dgm:pt modelId="{7151D90D-C0B6-4B2B-B1C7-15C21959517A}" type="pres">
      <dgm:prSet presAssocID="{27DD780C-76F5-419B-8567-3501BB6DF53F}" presName="circ1" presStyleLbl="vennNode1" presStyleIdx="0" presStyleCnt="4" custScaleX="88331" custScaleY="70708"/>
      <dgm:spPr>
        <a:prstGeom prst="curvedDownArrow">
          <a:avLst/>
        </a:prstGeom>
      </dgm:spPr>
    </dgm:pt>
    <dgm:pt modelId="{61E8D5F2-771A-4F69-9AD4-90C43044F5DB}" type="pres">
      <dgm:prSet presAssocID="{27DD780C-76F5-419B-8567-3501BB6DF53F}" presName="circ1Tx" presStyleLbl="revTx" presStyleIdx="0" presStyleCnt="0">
        <dgm:presLayoutVars>
          <dgm:chMax val="0"/>
          <dgm:chPref val="0"/>
          <dgm:bulletEnabled val="1"/>
        </dgm:presLayoutVars>
      </dgm:prSet>
      <dgm:spPr>
        <a:prstGeom prst="curvedDownArrow">
          <a:avLst/>
        </a:prstGeom>
      </dgm:spPr>
    </dgm:pt>
    <dgm:pt modelId="{514EA6A2-CD34-4A13-A36D-9D859B6D7971}" type="pres">
      <dgm:prSet presAssocID="{F7E4BDED-24D7-4CB0-928F-09EC4890DDC1}" presName="circ2" presStyleLbl="vennNode1" presStyleIdx="1" presStyleCnt="4" custLinFactNeighborX="58037" custLinFactNeighborY="1417"/>
      <dgm:spPr>
        <a:prstGeom prst="curvedLeftArrow">
          <a:avLst/>
        </a:prstGeom>
      </dgm:spPr>
    </dgm:pt>
    <dgm:pt modelId="{F81568CD-68C3-463C-8DA0-7027F1A69271}" type="pres">
      <dgm:prSet presAssocID="{F7E4BDED-24D7-4CB0-928F-09EC4890DDC1}" presName="circ2Tx" presStyleLbl="revTx" presStyleIdx="0" presStyleCnt="0">
        <dgm:presLayoutVars>
          <dgm:chMax val="0"/>
          <dgm:chPref val="0"/>
          <dgm:bulletEnabled val="1"/>
        </dgm:presLayoutVars>
      </dgm:prSet>
      <dgm:spPr/>
    </dgm:pt>
    <dgm:pt modelId="{F8427409-AB92-43F6-BEE2-8A239CBCFB06}" type="pres">
      <dgm:prSet presAssocID="{5A700F16-5C29-4BDA-A808-F37E24559B54}" presName="circ3" presStyleLbl="vennNode1" presStyleIdx="2" presStyleCnt="4" custAng="5400000" custScaleX="55640" custScaleY="110851" custLinFactNeighborX="0" custLinFactNeighborY="24192"/>
      <dgm:spPr>
        <a:prstGeom prst="curvedLeftArrow">
          <a:avLst/>
        </a:prstGeom>
      </dgm:spPr>
    </dgm:pt>
    <dgm:pt modelId="{C1F55E55-F805-4694-ABA3-1E4B34BB20BF}" type="pres">
      <dgm:prSet presAssocID="{5A700F16-5C29-4BDA-A808-F37E24559B54}" presName="circ3Tx" presStyleLbl="revTx" presStyleIdx="0" presStyleCnt="0">
        <dgm:presLayoutVars>
          <dgm:chMax val="0"/>
          <dgm:chPref val="0"/>
          <dgm:bulletEnabled val="1"/>
        </dgm:presLayoutVars>
      </dgm:prSet>
      <dgm:spPr/>
    </dgm:pt>
    <dgm:pt modelId="{5332C5DD-9D32-49B2-84B7-4760B2A94F51}" type="pres">
      <dgm:prSet presAssocID="{F906CF95-B235-4129-B408-46E22591CBC8}" presName="circ4" presStyleLbl="vennNode1" presStyleIdx="3" presStyleCnt="4" custAng="10407793" custLinFactNeighborX="-55597" custLinFactNeighborY="-3637"/>
      <dgm:spPr>
        <a:prstGeom prst="curvedLeftArrow">
          <a:avLst/>
        </a:prstGeom>
      </dgm:spPr>
    </dgm:pt>
    <dgm:pt modelId="{6D239D09-99C1-4D67-BC4C-8B5A92C18BD0}" type="pres">
      <dgm:prSet presAssocID="{F906CF95-B235-4129-B408-46E22591CBC8}" presName="circ4Tx" presStyleLbl="revTx" presStyleIdx="0" presStyleCnt="0">
        <dgm:presLayoutVars>
          <dgm:chMax val="0"/>
          <dgm:chPref val="0"/>
          <dgm:bulletEnabled val="1"/>
        </dgm:presLayoutVars>
      </dgm:prSet>
      <dgm:spPr>
        <a:prstGeom prst="curvedLeftArrow">
          <a:avLst/>
        </a:prstGeom>
      </dgm:spPr>
    </dgm:pt>
  </dgm:ptLst>
  <dgm:cxnLst>
    <dgm:cxn modelId="{30CED71A-BE55-4C5E-B68D-8BEC02990CEE}" type="presOf" srcId="{00254D4D-7759-4DBE-8841-AE5CC95ABAFE}" destId="{30DAD317-8D56-4171-B1F9-DA8CC22EE2C8}" srcOrd="0" destOrd="0" presId="urn:microsoft.com/office/officeart/2005/8/layout/venn1"/>
    <dgm:cxn modelId="{95ADC21D-D887-44A3-BFF4-F741A2B7025F}" type="presOf" srcId="{27DD780C-76F5-419B-8567-3501BB6DF53F}" destId="{61E8D5F2-771A-4F69-9AD4-90C43044F5DB}" srcOrd="1" destOrd="0" presId="urn:microsoft.com/office/officeart/2005/8/layout/venn1"/>
    <dgm:cxn modelId="{91C5C034-2162-41AB-B38A-ABA2D300AC78}" srcId="{00254D4D-7759-4DBE-8841-AE5CC95ABAFE}" destId="{27DD780C-76F5-419B-8567-3501BB6DF53F}" srcOrd="0" destOrd="0" parTransId="{CAEA9A65-E34F-447E-A814-9D31B92C9960}" sibTransId="{1D35B1DA-8C40-4707-A942-B4094D2DC9A4}"/>
    <dgm:cxn modelId="{7E50056F-10BB-429A-90F1-2292AAE3E87C}" type="presOf" srcId="{F906CF95-B235-4129-B408-46E22591CBC8}" destId="{5332C5DD-9D32-49B2-84B7-4760B2A94F51}" srcOrd="0" destOrd="0" presId="urn:microsoft.com/office/officeart/2005/8/layout/venn1"/>
    <dgm:cxn modelId="{AA91664F-D9FA-43CB-B4CF-DF5642A889CA}" srcId="{00254D4D-7759-4DBE-8841-AE5CC95ABAFE}" destId="{F906CF95-B235-4129-B408-46E22591CBC8}" srcOrd="3" destOrd="0" parTransId="{4873EBC0-7C61-4F39-B0CB-7AF80FAE58D1}" sibTransId="{E8FFD61D-626E-4341-BECF-138D240C168A}"/>
    <dgm:cxn modelId="{3D6DBE51-FF7D-40A9-9772-04BBBD899CF3}" type="presOf" srcId="{5A700F16-5C29-4BDA-A808-F37E24559B54}" destId="{F8427409-AB92-43F6-BEE2-8A239CBCFB06}" srcOrd="0" destOrd="0" presId="urn:microsoft.com/office/officeart/2005/8/layout/venn1"/>
    <dgm:cxn modelId="{344F3283-B2B0-4057-A588-3EFB40A20044}" type="presOf" srcId="{F7E4BDED-24D7-4CB0-928F-09EC4890DDC1}" destId="{F81568CD-68C3-463C-8DA0-7027F1A69271}" srcOrd="1" destOrd="0" presId="urn:microsoft.com/office/officeart/2005/8/layout/venn1"/>
    <dgm:cxn modelId="{69CAB798-BF5E-49B4-BCAD-1C107BEB91CF}" type="presOf" srcId="{27DD780C-76F5-419B-8567-3501BB6DF53F}" destId="{7151D90D-C0B6-4B2B-B1C7-15C21959517A}" srcOrd="0" destOrd="0" presId="urn:microsoft.com/office/officeart/2005/8/layout/venn1"/>
    <dgm:cxn modelId="{B3C88BB3-5003-453C-BB8B-0C4D403AD36A}" srcId="{00254D4D-7759-4DBE-8841-AE5CC95ABAFE}" destId="{5A700F16-5C29-4BDA-A808-F37E24559B54}" srcOrd="2" destOrd="0" parTransId="{0D218931-9AED-4520-BB41-98B9EF411F05}" sibTransId="{BE59672B-D460-4A56-A24A-2869871C6EFF}"/>
    <dgm:cxn modelId="{62B6E1C8-E2AF-46BE-89E4-05BEA95B6383}" type="presOf" srcId="{F906CF95-B235-4129-B408-46E22591CBC8}" destId="{6D239D09-99C1-4D67-BC4C-8B5A92C18BD0}" srcOrd="1" destOrd="0" presId="urn:microsoft.com/office/officeart/2005/8/layout/venn1"/>
    <dgm:cxn modelId="{A4ADD4F1-02D5-4185-8E81-2F531A6BD47F}" srcId="{00254D4D-7759-4DBE-8841-AE5CC95ABAFE}" destId="{F7E4BDED-24D7-4CB0-928F-09EC4890DDC1}" srcOrd="1" destOrd="0" parTransId="{91920351-FA58-42AB-9D49-B9BC3F775D6C}" sibTransId="{BB35D817-BB84-4683-9769-BAE83D8F7FEE}"/>
    <dgm:cxn modelId="{4599E9F7-02EC-4B58-B1C1-E33F7A4336F9}" type="presOf" srcId="{5A700F16-5C29-4BDA-A808-F37E24559B54}" destId="{C1F55E55-F805-4694-ABA3-1E4B34BB20BF}" srcOrd="1" destOrd="0" presId="urn:microsoft.com/office/officeart/2005/8/layout/venn1"/>
    <dgm:cxn modelId="{00B79AFD-492C-4436-9064-1E12968A4519}" type="presOf" srcId="{F7E4BDED-24D7-4CB0-928F-09EC4890DDC1}" destId="{514EA6A2-CD34-4A13-A36D-9D859B6D7971}" srcOrd="0" destOrd="0" presId="urn:microsoft.com/office/officeart/2005/8/layout/venn1"/>
    <dgm:cxn modelId="{99958FAA-C124-49FE-A5BF-3D5C1D488C9D}" type="presParOf" srcId="{30DAD317-8D56-4171-B1F9-DA8CC22EE2C8}" destId="{7151D90D-C0B6-4B2B-B1C7-15C21959517A}" srcOrd="0" destOrd="0" presId="urn:microsoft.com/office/officeart/2005/8/layout/venn1"/>
    <dgm:cxn modelId="{8AB0CAEA-DD77-47AB-AC94-68EF82942B1E}" type="presParOf" srcId="{30DAD317-8D56-4171-B1F9-DA8CC22EE2C8}" destId="{61E8D5F2-771A-4F69-9AD4-90C43044F5DB}" srcOrd="1" destOrd="0" presId="urn:microsoft.com/office/officeart/2005/8/layout/venn1"/>
    <dgm:cxn modelId="{C8C4193E-4537-48A4-9678-7C973EE0456F}" type="presParOf" srcId="{30DAD317-8D56-4171-B1F9-DA8CC22EE2C8}" destId="{514EA6A2-CD34-4A13-A36D-9D859B6D7971}" srcOrd="2" destOrd="0" presId="urn:microsoft.com/office/officeart/2005/8/layout/venn1"/>
    <dgm:cxn modelId="{2D76A7D6-0D78-433A-859B-A8BFECC42A2A}" type="presParOf" srcId="{30DAD317-8D56-4171-B1F9-DA8CC22EE2C8}" destId="{F81568CD-68C3-463C-8DA0-7027F1A69271}" srcOrd="3" destOrd="0" presId="urn:microsoft.com/office/officeart/2005/8/layout/venn1"/>
    <dgm:cxn modelId="{07833A6F-3A14-4BAD-A369-C502C2DA67F3}" type="presParOf" srcId="{30DAD317-8D56-4171-B1F9-DA8CC22EE2C8}" destId="{F8427409-AB92-43F6-BEE2-8A239CBCFB06}" srcOrd="4" destOrd="0" presId="urn:microsoft.com/office/officeart/2005/8/layout/venn1"/>
    <dgm:cxn modelId="{3209CC1B-FEA6-42D6-B784-DE58EE5BF979}" type="presParOf" srcId="{30DAD317-8D56-4171-B1F9-DA8CC22EE2C8}" destId="{C1F55E55-F805-4694-ABA3-1E4B34BB20BF}" srcOrd="5" destOrd="0" presId="urn:microsoft.com/office/officeart/2005/8/layout/venn1"/>
    <dgm:cxn modelId="{65349D90-90EC-4808-9135-9B8083FC913B}" type="presParOf" srcId="{30DAD317-8D56-4171-B1F9-DA8CC22EE2C8}" destId="{5332C5DD-9D32-49B2-84B7-4760B2A94F51}" srcOrd="6" destOrd="0" presId="urn:microsoft.com/office/officeart/2005/8/layout/venn1"/>
    <dgm:cxn modelId="{163F25FF-6197-48DE-A84E-0751B7522AB9}" type="presParOf" srcId="{30DAD317-8D56-4171-B1F9-DA8CC22EE2C8}" destId="{6D239D09-99C1-4D67-BC4C-8B5A92C18BD0}"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1D90D-C0B6-4B2B-B1C7-15C21959517A}">
      <dsp:nvSpPr>
        <dsp:cNvPr id="0" name=""/>
        <dsp:cNvSpPr/>
      </dsp:nvSpPr>
      <dsp:spPr>
        <a:xfrm>
          <a:off x="4443092" y="146248"/>
          <a:ext cx="1977284" cy="1582794"/>
        </a:xfrm>
        <a:prstGeom prst="curvedDownArrow">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tr-TR" sz="2100" b="1" kern="1200" dirty="0">
              <a:latin typeface="+mn-lt"/>
            </a:rPr>
            <a:t>Düşünme</a:t>
          </a:r>
        </a:p>
      </dsp:txBody>
      <dsp:txXfrm>
        <a:off x="4671241" y="359316"/>
        <a:ext cx="1520987" cy="502232"/>
      </dsp:txXfrm>
    </dsp:sp>
    <dsp:sp modelId="{514EA6A2-CD34-4A13-A36D-9D859B6D7971}">
      <dsp:nvSpPr>
        <dsp:cNvPr id="0" name=""/>
        <dsp:cNvSpPr/>
      </dsp:nvSpPr>
      <dsp:spPr>
        <a:xfrm>
          <a:off x="6601745" y="840220"/>
          <a:ext cx="2238493" cy="2238493"/>
        </a:xfrm>
        <a:prstGeom prst="curvedLeftArrow">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tr-TR" sz="2100" b="1" kern="1200" dirty="0"/>
            <a:t>Hazırlık</a:t>
          </a:r>
        </a:p>
      </dsp:txBody>
      <dsp:txXfrm>
        <a:off x="7807088" y="1098508"/>
        <a:ext cx="860959" cy="1721918"/>
      </dsp:txXfrm>
    </dsp:sp>
    <dsp:sp modelId="{F8427409-AB92-43F6-BEE2-8A239CBCFB06}">
      <dsp:nvSpPr>
        <dsp:cNvPr id="0" name=""/>
        <dsp:cNvSpPr/>
      </dsp:nvSpPr>
      <dsp:spPr>
        <a:xfrm rot="5400000">
          <a:off x="4808985" y="2218691"/>
          <a:ext cx="1245498" cy="2481392"/>
        </a:xfrm>
        <a:prstGeom prst="curvedLeftArrow">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tr-TR" sz="2100" kern="1200" dirty="0"/>
        </a:p>
      </dsp:txBody>
      <dsp:txXfrm>
        <a:off x="4439717" y="3065705"/>
        <a:ext cx="958075" cy="787365"/>
      </dsp:txXfrm>
    </dsp:sp>
    <dsp:sp modelId="{5332C5DD-9D32-49B2-84B7-4760B2A94F51}">
      <dsp:nvSpPr>
        <dsp:cNvPr id="0" name=""/>
        <dsp:cNvSpPr/>
      </dsp:nvSpPr>
      <dsp:spPr>
        <a:xfrm rot="10407793">
          <a:off x="2077849" y="727087"/>
          <a:ext cx="2238493" cy="2238493"/>
        </a:xfrm>
        <a:prstGeom prst="curvedLeftArrow">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tr-TR" sz="2100" kern="1200" dirty="0"/>
        </a:p>
      </dsp:txBody>
      <dsp:txXfrm>
        <a:off x="3279833" y="926566"/>
        <a:ext cx="860959" cy="172191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103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933914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5531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60145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76703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C7A86C-B8FB-4777-BAE6-9345CFE41A73}" type="datetimeFigureOut">
              <a:rPr lang="tr-TR" smtClean="0"/>
              <a:t>22.11.2022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4612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p:cNvSpPr>
            <a:spLocks noGrp="1"/>
          </p:cNvSpPr>
          <p:nvPr>
            <p:ph type="dt" sz="half" idx="10"/>
          </p:nvPr>
        </p:nvSpPr>
        <p:spPr/>
        <p:txBody>
          <a:bodyPr/>
          <a:lstStyle/>
          <a:p>
            <a:fld id="{79C7A86C-B8FB-4777-BAE6-9345CFE41A73}" type="datetimeFigureOut">
              <a:rPr lang="tr-TR" smtClean="0"/>
              <a:t>22.11.2022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991244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79C7A86C-B8FB-4777-BAE6-9345CFE41A73}" type="datetimeFigureOut">
              <a:rPr lang="tr-TR" smtClean="0"/>
              <a:t>22.11.2022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67640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79C7A86C-B8FB-4777-BAE6-9345CFE41A73}" type="datetimeFigureOut">
              <a:rPr lang="tr-TR" smtClean="0"/>
              <a:t>22.11.2022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73545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7A86C-B8FB-4777-BAE6-9345CFE41A73}" type="datetimeFigureOut">
              <a:rPr lang="tr-TR" smtClean="0"/>
              <a:t>22.11.2022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107131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t>22.11.2022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399974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9C7A86C-B8FB-4777-BAE6-9345CFE41A73}" type="datetimeFigureOut">
              <a:rPr lang="tr-TR" smtClean="0"/>
              <a:t>22.11.2022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18A63FE-C2CC-48EB-AA42-80044E7FBFA0}" type="slidenum">
              <a:rPr lang="tr-TR" smtClean="0"/>
              <a:t>‹#›</a:t>
            </a:fld>
            <a:endParaRPr lang="tr-TR"/>
          </a:p>
        </p:txBody>
      </p:sp>
    </p:spTree>
    <p:extLst>
      <p:ext uri="{BB962C8B-B14F-4D97-AF65-F5344CB8AC3E}">
        <p14:creationId xmlns:p14="http://schemas.microsoft.com/office/powerpoint/2010/main" val="299085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7A86C-B8FB-4777-BAE6-9345CFE41A73}" type="datetimeFigureOut">
              <a:rPr lang="tr-TR" smtClean="0"/>
              <a:t>22.11.2022</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A63FE-C2CC-48EB-AA42-80044E7FBFA0}" type="slidenum">
              <a:rPr lang="tr-TR" smtClean="0"/>
              <a:t>‹#›</a:t>
            </a:fld>
            <a:endParaRPr lang="tr-TR"/>
          </a:p>
        </p:txBody>
      </p:sp>
    </p:spTree>
    <p:extLst>
      <p:ext uri="{BB962C8B-B14F-4D97-AF65-F5344CB8AC3E}">
        <p14:creationId xmlns:p14="http://schemas.microsoft.com/office/powerpoint/2010/main" val="2991348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11.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7.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25B008-E92A-4F8D-9B21-F29EFAC8F4E3}"/>
              </a:ext>
            </a:extLst>
          </p:cNvPr>
          <p:cNvSpPr>
            <a:spLocks noGrp="1"/>
          </p:cNvSpPr>
          <p:nvPr>
            <p:ph type="title"/>
          </p:nvPr>
        </p:nvSpPr>
        <p:spPr>
          <a:xfrm>
            <a:off x="4575313" y="2650435"/>
            <a:ext cx="5867400" cy="2287035"/>
          </a:xfrm>
        </p:spPr>
        <p:txBody>
          <a:bodyPr>
            <a:normAutofit fontScale="90000"/>
          </a:bodyPr>
          <a:lstStyle/>
          <a:p>
            <a:r>
              <a:rPr lang="tr-TR" sz="6000" b="1" dirty="0">
                <a:latin typeface="+mn-lt"/>
              </a:rPr>
              <a:t>2. KADEME ANTRENÖR</a:t>
            </a:r>
            <a:br>
              <a:rPr lang="tr-TR" sz="6000" b="1" dirty="0">
                <a:latin typeface="+mn-lt"/>
              </a:rPr>
            </a:br>
            <a:r>
              <a:rPr lang="tr-TR" sz="6000" b="1" dirty="0">
                <a:latin typeface="+mn-lt"/>
              </a:rPr>
              <a:t> EĞİTİMİ</a:t>
            </a:r>
          </a:p>
        </p:txBody>
      </p:sp>
    </p:spTree>
    <p:extLst>
      <p:ext uri="{BB962C8B-B14F-4D97-AF65-F5344CB8AC3E}">
        <p14:creationId xmlns:p14="http://schemas.microsoft.com/office/powerpoint/2010/main" val="3508342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333973-13E1-4D8F-BFC2-E4E934DCB01B}"/>
              </a:ext>
            </a:extLst>
          </p:cNvPr>
          <p:cNvSpPr>
            <a:spLocks noGrp="1"/>
          </p:cNvSpPr>
          <p:nvPr>
            <p:ph type="title"/>
          </p:nvPr>
        </p:nvSpPr>
        <p:spPr>
          <a:xfrm>
            <a:off x="4028660" y="365125"/>
            <a:ext cx="7325139" cy="1325563"/>
          </a:xfrm>
        </p:spPr>
        <p:txBody>
          <a:bodyPr>
            <a:normAutofit/>
          </a:bodyPr>
          <a:lstStyle/>
          <a:p>
            <a:r>
              <a:rPr lang="tr-TR" sz="4000" b="1" dirty="0">
                <a:latin typeface="+mn-lt"/>
              </a:rPr>
              <a:t>Değişim Modeli</a:t>
            </a:r>
          </a:p>
        </p:txBody>
      </p:sp>
      <p:graphicFrame>
        <p:nvGraphicFramePr>
          <p:cNvPr id="8" name="İçerik Yer Tutucusu 7">
            <a:extLst>
              <a:ext uri="{FF2B5EF4-FFF2-40B4-BE49-F238E27FC236}">
                <a16:creationId xmlns:a16="http://schemas.microsoft.com/office/drawing/2014/main" id="{51FA9BC6-C346-4368-A4CA-48A8D469E770}"/>
              </a:ext>
            </a:extLst>
          </p:cNvPr>
          <p:cNvGraphicFramePr>
            <a:graphicFrameLocks noGrp="1"/>
          </p:cNvGraphicFramePr>
          <p:nvPr>
            <p:ph idx="1"/>
            <p:extLst>
              <p:ext uri="{D42A27DB-BD31-4B8C-83A1-F6EECF244321}">
                <p14:modId xmlns:p14="http://schemas.microsoft.com/office/powerpoint/2010/main" val="1635785173"/>
              </p:ext>
            </p:extLst>
          </p:nvPr>
        </p:nvGraphicFramePr>
        <p:xfrm>
          <a:off x="3091069" y="1469527"/>
          <a:ext cx="10863470" cy="4304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Metin kutusu 8">
            <a:extLst>
              <a:ext uri="{FF2B5EF4-FFF2-40B4-BE49-F238E27FC236}">
                <a16:creationId xmlns:a16="http://schemas.microsoft.com/office/drawing/2014/main" id="{4C36C895-8D25-4722-AC8A-DB19B6CE9AFB}"/>
              </a:ext>
            </a:extLst>
          </p:cNvPr>
          <p:cNvSpPr txBox="1"/>
          <p:nvPr/>
        </p:nvSpPr>
        <p:spPr>
          <a:xfrm>
            <a:off x="8034645" y="4841826"/>
            <a:ext cx="1191801" cy="461665"/>
          </a:xfrm>
          <a:prstGeom prst="rect">
            <a:avLst/>
          </a:prstGeom>
          <a:noFill/>
        </p:spPr>
        <p:txBody>
          <a:bodyPr wrap="none" rtlCol="0">
            <a:spAutoFit/>
          </a:bodyPr>
          <a:lstStyle/>
          <a:p>
            <a:r>
              <a:rPr lang="tr-TR" sz="2400" b="1" dirty="0"/>
              <a:t>Hareket</a:t>
            </a:r>
          </a:p>
        </p:txBody>
      </p:sp>
      <p:sp>
        <p:nvSpPr>
          <p:cNvPr id="10" name="Metin kutusu 9">
            <a:extLst>
              <a:ext uri="{FF2B5EF4-FFF2-40B4-BE49-F238E27FC236}">
                <a16:creationId xmlns:a16="http://schemas.microsoft.com/office/drawing/2014/main" id="{6A095D1C-6D05-416A-B7EA-3841CEAE8C13}"/>
              </a:ext>
            </a:extLst>
          </p:cNvPr>
          <p:cNvSpPr txBox="1"/>
          <p:nvPr/>
        </p:nvSpPr>
        <p:spPr>
          <a:xfrm>
            <a:off x="5420140" y="3429000"/>
            <a:ext cx="2092624" cy="461665"/>
          </a:xfrm>
          <a:prstGeom prst="rect">
            <a:avLst/>
          </a:prstGeom>
          <a:noFill/>
        </p:spPr>
        <p:txBody>
          <a:bodyPr wrap="none" rtlCol="0">
            <a:spAutoFit/>
          </a:bodyPr>
          <a:lstStyle/>
          <a:p>
            <a:r>
              <a:rPr lang="tr-TR" sz="2400" b="1" dirty="0"/>
              <a:t>Devam Ettirme</a:t>
            </a:r>
          </a:p>
        </p:txBody>
      </p:sp>
      <p:sp>
        <p:nvSpPr>
          <p:cNvPr id="12" name="Metin kutusu 11">
            <a:extLst>
              <a:ext uri="{FF2B5EF4-FFF2-40B4-BE49-F238E27FC236}">
                <a16:creationId xmlns:a16="http://schemas.microsoft.com/office/drawing/2014/main" id="{D9A49175-8074-4824-9DCA-79778C0D0EAF}"/>
              </a:ext>
            </a:extLst>
          </p:cNvPr>
          <p:cNvSpPr txBox="1"/>
          <p:nvPr/>
        </p:nvSpPr>
        <p:spPr>
          <a:xfrm>
            <a:off x="692047" y="1397674"/>
            <a:ext cx="5215948" cy="4524315"/>
          </a:xfrm>
          <a:prstGeom prst="rect">
            <a:avLst/>
          </a:prstGeom>
          <a:noFill/>
        </p:spPr>
        <p:txBody>
          <a:bodyPr wrap="square">
            <a:spAutoFit/>
          </a:bodyPr>
          <a:lstStyle/>
          <a:p>
            <a:r>
              <a:rPr lang="tr-TR" sz="3200" dirty="0"/>
              <a:t>Fitness de davranış değiştiren bireylerin düzenli olarak aşamadan aşamaya hareket etmedikleri ve </a:t>
            </a:r>
          </a:p>
          <a:p>
            <a:r>
              <a:rPr lang="tr-TR" sz="3200" dirty="0"/>
              <a:t>çoğunlukla ilerleme kaydettikleri ve daha önceki bir safhaya yeniden</a:t>
            </a:r>
          </a:p>
          <a:p>
            <a:r>
              <a:rPr lang="tr-TR" sz="3200" dirty="0"/>
              <a:t>dönebilecekleri belirtilmektedir </a:t>
            </a:r>
          </a:p>
        </p:txBody>
      </p:sp>
    </p:spTree>
    <p:extLst>
      <p:ext uri="{BB962C8B-B14F-4D97-AF65-F5344CB8AC3E}">
        <p14:creationId xmlns:p14="http://schemas.microsoft.com/office/powerpoint/2010/main" val="145206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715BFE-FBA0-404F-B374-79DE0BB42842}"/>
              </a:ext>
            </a:extLst>
          </p:cNvPr>
          <p:cNvSpPr>
            <a:spLocks noGrp="1"/>
          </p:cNvSpPr>
          <p:nvPr>
            <p:ph type="title"/>
          </p:nvPr>
        </p:nvSpPr>
        <p:spPr>
          <a:xfrm>
            <a:off x="1749286" y="209552"/>
            <a:ext cx="9704181" cy="1062657"/>
          </a:xfrm>
        </p:spPr>
        <p:txBody>
          <a:bodyPr>
            <a:normAutofit/>
          </a:bodyPr>
          <a:lstStyle/>
          <a:p>
            <a:r>
              <a:rPr lang="tr-TR" sz="5400" b="1" dirty="0">
                <a:latin typeface="+mn-lt"/>
              </a:rPr>
              <a:t>Etkili İletişim Teknikleri</a:t>
            </a:r>
          </a:p>
        </p:txBody>
      </p:sp>
      <p:sp>
        <p:nvSpPr>
          <p:cNvPr id="5" name="Metin kutusu 4">
            <a:extLst>
              <a:ext uri="{FF2B5EF4-FFF2-40B4-BE49-F238E27FC236}">
                <a16:creationId xmlns:a16="http://schemas.microsoft.com/office/drawing/2014/main" id="{D595B79E-7F1F-4154-882B-1168F5C75905}"/>
              </a:ext>
            </a:extLst>
          </p:cNvPr>
          <p:cNvSpPr txBox="1"/>
          <p:nvPr/>
        </p:nvSpPr>
        <p:spPr>
          <a:xfrm>
            <a:off x="702366" y="1585654"/>
            <a:ext cx="11105322" cy="1938992"/>
          </a:xfrm>
          <a:prstGeom prst="rect">
            <a:avLst/>
          </a:prstGeom>
          <a:noFill/>
        </p:spPr>
        <p:txBody>
          <a:bodyPr wrap="square">
            <a:spAutoFit/>
          </a:bodyPr>
          <a:lstStyle/>
          <a:p>
            <a:pPr algn="l" fontAlgn="base"/>
            <a:r>
              <a:rPr lang="tr-TR" sz="2400" b="1" i="0" dirty="0">
                <a:solidFill>
                  <a:srgbClr val="2C3E50"/>
                </a:solidFill>
                <a:effectLst/>
              </a:rPr>
              <a:t>İletişim</a:t>
            </a:r>
            <a:endParaRPr lang="tr-TR" sz="2400" b="0" i="0" dirty="0">
              <a:solidFill>
                <a:srgbClr val="2C3E50"/>
              </a:solidFill>
              <a:effectLst/>
              <a:latin typeface="Oswald" panose="00000500000000000000" pitchFamily="2" charset="-94"/>
            </a:endParaRPr>
          </a:p>
          <a:p>
            <a:pPr algn="l" fontAlgn="base"/>
            <a:r>
              <a:rPr lang="tr-TR" sz="2400" b="0" i="0" dirty="0">
                <a:solidFill>
                  <a:srgbClr val="222222"/>
                </a:solidFill>
                <a:effectLst/>
                <a:latin typeface="Roboto" panose="02000000000000000000" pitchFamily="2" charset="0"/>
              </a:rPr>
              <a:t>Bilgi, duygu ve düşüncelerin akla gelebilecek her türlü yolla başkalarıyla paylaşmasıdır.</a:t>
            </a:r>
          </a:p>
          <a:p>
            <a:pPr algn="l" fontAlgn="base"/>
            <a:r>
              <a:rPr lang="tr-TR" sz="2400" b="0" i="0" dirty="0">
                <a:solidFill>
                  <a:srgbClr val="222222"/>
                </a:solidFill>
                <a:effectLst/>
                <a:latin typeface="Roboto" panose="02000000000000000000" pitchFamily="2" charset="0"/>
              </a:rPr>
              <a:t>İletişim bir kişiden </a:t>
            </a:r>
            <a:r>
              <a:rPr lang="tr-TR" sz="2400" b="1" i="1" dirty="0">
                <a:solidFill>
                  <a:srgbClr val="222222"/>
                </a:solidFill>
                <a:effectLst/>
                <a:latin typeface="Roboto" panose="02000000000000000000" pitchFamily="2" charset="0"/>
              </a:rPr>
              <a:t>(kaynak)</a:t>
            </a:r>
            <a:r>
              <a:rPr lang="tr-TR" sz="2400" b="1" i="0" dirty="0">
                <a:solidFill>
                  <a:srgbClr val="222222"/>
                </a:solidFill>
                <a:effectLst/>
                <a:latin typeface="Roboto" panose="02000000000000000000" pitchFamily="2" charset="0"/>
              </a:rPr>
              <a:t> </a:t>
            </a:r>
            <a:r>
              <a:rPr lang="tr-TR" sz="2400" b="0" i="0" dirty="0">
                <a:solidFill>
                  <a:srgbClr val="222222"/>
                </a:solidFill>
                <a:effectLst/>
                <a:latin typeface="Roboto" panose="02000000000000000000" pitchFamily="2" charset="0"/>
              </a:rPr>
              <a:t>diğer kişi veya kişilere </a:t>
            </a:r>
            <a:r>
              <a:rPr lang="tr-TR" sz="2400" b="1" i="0" u="sng" dirty="0">
                <a:solidFill>
                  <a:srgbClr val="222222"/>
                </a:solidFill>
                <a:effectLst/>
                <a:latin typeface="Roboto" panose="02000000000000000000" pitchFamily="2" charset="0"/>
              </a:rPr>
              <a:t>(</a:t>
            </a:r>
            <a:r>
              <a:rPr lang="tr-TR" sz="2400" b="1" i="0" dirty="0">
                <a:solidFill>
                  <a:srgbClr val="222222"/>
                </a:solidFill>
                <a:effectLst/>
                <a:latin typeface="Roboto" panose="02000000000000000000" pitchFamily="2" charset="0"/>
              </a:rPr>
              <a:t>alıcı</a:t>
            </a:r>
            <a:r>
              <a:rPr lang="tr-TR" sz="2400" b="1" i="0" u="sng" dirty="0">
                <a:solidFill>
                  <a:srgbClr val="222222"/>
                </a:solidFill>
                <a:effectLst/>
                <a:latin typeface="Roboto" panose="02000000000000000000" pitchFamily="2" charset="0"/>
              </a:rPr>
              <a:t>)</a:t>
            </a:r>
            <a:r>
              <a:rPr lang="tr-TR" sz="2400" b="0" i="0" dirty="0">
                <a:solidFill>
                  <a:srgbClr val="222222"/>
                </a:solidFill>
                <a:effectLst/>
                <a:latin typeface="Roboto" panose="02000000000000000000" pitchFamily="2" charset="0"/>
              </a:rPr>
              <a:t> bilgi aktarım sürecidir.</a:t>
            </a:r>
          </a:p>
          <a:p>
            <a:pPr algn="l" fontAlgn="base"/>
            <a:r>
              <a:rPr lang="tr-TR" sz="2400" b="0" i="0" dirty="0">
                <a:solidFill>
                  <a:srgbClr val="222222"/>
                </a:solidFill>
                <a:effectLst/>
                <a:latin typeface="Roboto" panose="02000000000000000000" pitchFamily="2" charset="0"/>
              </a:rPr>
              <a:t>( İletişim=Komünikasyon )</a:t>
            </a:r>
          </a:p>
        </p:txBody>
      </p:sp>
      <p:pic>
        <p:nvPicPr>
          <p:cNvPr id="6" name="Resim 5">
            <a:extLst>
              <a:ext uri="{FF2B5EF4-FFF2-40B4-BE49-F238E27FC236}">
                <a16:creationId xmlns:a16="http://schemas.microsoft.com/office/drawing/2014/main" id="{2287582B-2AAD-47CE-B416-16316986DBF1}"/>
              </a:ext>
            </a:extLst>
          </p:cNvPr>
          <p:cNvPicPr>
            <a:picLocks noChangeAspect="1"/>
          </p:cNvPicPr>
          <p:nvPr/>
        </p:nvPicPr>
        <p:blipFill>
          <a:blip r:embed="rId2"/>
          <a:stretch>
            <a:fillRect/>
          </a:stretch>
        </p:blipFill>
        <p:spPr>
          <a:xfrm>
            <a:off x="4087777" y="3429000"/>
            <a:ext cx="4016445" cy="3008457"/>
          </a:xfrm>
          <a:prstGeom prst="rect">
            <a:avLst/>
          </a:prstGeom>
        </p:spPr>
      </p:pic>
    </p:spTree>
    <p:extLst>
      <p:ext uri="{BB962C8B-B14F-4D97-AF65-F5344CB8AC3E}">
        <p14:creationId xmlns:p14="http://schemas.microsoft.com/office/powerpoint/2010/main" val="262815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59D370-2868-4FFD-8052-F647FE32BC82}"/>
              </a:ext>
            </a:extLst>
          </p:cNvPr>
          <p:cNvSpPr>
            <a:spLocks noGrp="1"/>
          </p:cNvSpPr>
          <p:nvPr>
            <p:ph type="title"/>
          </p:nvPr>
        </p:nvSpPr>
        <p:spPr>
          <a:xfrm>
            <a:off x="831850" y="768349"/>
            <a:ext cx="10303565" cy="1709530"/>
          </a:xfrm>
        </p:spPr>
        <p:txBody>
          <a:bodyPr>
            <a:normAutofit/>
          </a:bodyPr>
          <a:lstStyle/>
          <a:p>
            <a:r>
              <a:rPr lang="tr-TR" sz="4400" b="1" dirty="0">
                <a:latin typeface="+mn-lt"/>
              </a:rPr>
              <a:t>Özellikleri</a:t>
            </a:r>
            <a:br>
              <a:rPr lang="tr-TR" dirty="0"/>
            </a:br>
            <a:endParaRPr lang="tr-TR" dirty="0"/>
          </a:p>
        </p:txBody>
      </p:sp>
      <p:sp>
        <p:nvSpPr>
          <p:cNvPr id="3" name="Metin Yer Tutucusu 2">
            <a:extLst>
              <a:ext uri="{FF2B5EF4-FFF2-40B4-BE49-F238E27FC236}">
                <a16:creationId xmlns:a16="http://schemas.microsoft.com/office/drawing/2014/main" id="{17216660-700B-4904-A68B-A9ECCE39BE1B}"/>
              </a:ext>
            </a:extLst>
          </p:cNvPr>
          <p:cNvSpPr>
            <a:spLocks noGrp="1"/>
          </p:cNvSpPr>
          <p:nvPr>
            <p:ph type="body" idx="1"/>
          </p:nvPr>
        </p:nvSpPr>
        <p:spPr>
          <a:xfrm>
            <a:off x="831850" y="1736035"/>
            <a:ext cx="10515600" cy="4353616"/>
          </a:xfrm>
        </p:spPr>
        <p:txBody>
          <a:bodyPr>
            <a:norm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tr-TR" sz="2800" b="1" i="0" u="none" strike="noStrike" kern="1200" cap="none" spc="0" normalizeH="0" baseline="0" noProof="0" dirty="0">
              <a:ln>
                <a:noFill/>
              </a:ln>
              <a:solidFill>
                <a:srgbClr val="222222"/>
              </a:solidFill>
              <a:effectLst/>
              <a:uLnTx/>
              <a:uFillTx/>
              <a:latin typeface="Calibri" panose="020F0502020204030204"/>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tr-TR" sz="2800" b="0" i="0" u="none" strike="noStrike" kern="1200" cap="none" spc="0" normalizeH="0" baseline="0" noProof="0" dirty="0">
                <a:ln>
                  <a:noFill/>
                </a:ln>
                <a:solidFill>
                  <a:srgbClr val="222222"/>
                </a:solidFill>
                <a:effectLst/>
                <a:uLnTx/>
                <a:uFillTx/>
                <a:latin typeface="Roboto" panose="02000000000000000000" pitchFamily="2" charset="0"/>
                <a:ea typeface="+mn-ea"/>
                <a:cs typeface="+mn-cs"/>
              </a:rPr>
              <a:t>Çift yönlüdür.</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tr-TR" sz="2800" b="0" i="0" u="none" strike="noStrike" kern="1200" cap="none" spc="0" normalizeH="0" baseline="0" noProof="0" dirty="0">
                <a:ln>
                  <a:noFill/>
                </a:ln>
                <a:solidFill>
                  <a:srgbClr val="222222"/>
                </a:solidFill>
                <a:effectLst/>
                <a:uLnTx/>
                <a:uFillTx/>
                <a:latin typeface="Roboto" panose="02000000000000000000" pitchFamily="2" charset="0"/>
                <a:ea typeface="+mn-ea"/>
                <a:cs typeface="+mn-cs"/>
              </a:rPr>
              <a:t>Karşılıklıdır.</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tr-TR" sz="2800" b="0" i="0" u="none" strike="noStrike" kern="1200" cap="none" spc="0" normalizeH="0" baseline="0" noProof="0" dirty="0">
                <a:ln>
                  <a:noFill/>
                </a:ln>
                <a:solidFill>
                  <a:srgbClr val="222222"/>
                </a:solidFill>
                <a:effectLst/>
                <a:uLnTx/>
                <a:uFillTx/>
                <a:latin typeface="Roboto" panose="02000000000000000000" pitchFamily="2" charset="0"/>
                <a:ea typeface="+mn-ea"/>
                <a:cs typeface="+mn-cs"/>
              </a:rPr>
              <a:t>Devamlıdır.</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tr-TR" sz="2800" b="0" i="0" u="none" strike="noStrike" kern="1200" cap="none" spc="0" normalizeH="0" baseline="0" noProof="0" dirty="0">
                <a:ln>
                  <a:noFill/>
                </a:ln>
                <a:solidFill>
                  <a:srgbClr val="222222"/>
                </a:solidFill>
                <a:effectLst/>
                <a:uLnTx/>
                <a:uFillTx/>
                <a:latin typeface="Roboto" panose="02000000000000000000" pitchFamily="2" charset="0"/>
                <a:ea typeface="+mn-ea"/>
                <a:cs typeface="+mn-cs"/>
              </a:rPr>
              <a:t>Dairesel ve döngüseldir.</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tr-TR" sz="2800" b="0" i="0" u="none" strike="noStrike" kern="1200" cap="none" spc="0" normalizeH="0" baseline="0" noProof="0" dirty="0">
                <a:ln>
                  <a:noFill/>
                </a:ln>
                <a:solidFill>
                  <a:srgbClr val="222222"/>
                </a:solidFill>
                <a:effectLst/>
                <a:uLnTx/>
                <a:uFillTx/>
                <a:latin typeface="Roboto" panose="02000000000000000000" pitchFamily="2" charset="0"/>
                <a:ea typeface="+mn-ea"/>
                <a:cs typeface="+mn-cs"/>
              </a:rPr>
              <a:t>Karışıktır.</a:t>
            </a:r>
          </a:p>
          <a:p>
            <a:pPr marL="0" marR="0" lvl="0"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tr-TR" sz="2800" b="0" i="0" u="none" strike="noStrike" kern="1200" cap="none" spc="0" normalizeH="0" baseline="0" noProof="0" dirty="0">
                <a:ln>
                  <a:noFill/>
                </a:ln>
                <a:solidFill>
                  <a:srgbClr val="222222"/>
                </a:solidFill>
                <a:effectLst/>
                <a:uLnTx/>
                <a:uFillTx/>
                <a:latin typeface="Roboto" panose="02000000000000000000" pitchFamily="2" charset="0"/>
                <a:ea typeface="+mn-ea"/>
                <a:cs typeface="+mn-cs"/>
              </a:rPr>
              <a:t>Alışveriş sürecidir.</a:t>
            </a:r>
          </a:p>
          <a:p>
            <a:endParaRPr lang="tr-TR" dirty="0"/>
          </a:p>
        </p:txBody>
      </p:sp>
      <p:pic>
        <p:nvPicPr>
          <p:cNvPr id="4" name="Resim 3">
            <a:extLst>
              <a:ext uri="{FF2B5EF4-FFF2-40B4-BE49-F238E27FC236}">
                <a16:creationId xmlns:a16="http://schemas.microsoft.com/office/drawing/2014/main" id="{FA5054A5-093C-4B21-90AB-B3238E2821DF}"/>
              </a:ext>
            </a:extLst>
          </p:cNvPr>
          <p:cNvPicPr>
            <a:picLocks noChangeAspect="1"/>
          </p:cNvPicPr>
          <p:nvPr/>
        </p:nvPicPr>
        <p:blipFill>
          <a:blip r:embed="rId2"/>
          <a:stretch>
            <a:fillRect/>
          </a:stretch>
        </p:blipFill>
        <p:spPr>
          <a:xfrm>
            <a:off x="4995109" y="1993210"/>
            <a:ext cx="6140306" cy="3526527"/>
          </a:xfrm>
          <a:prstGeom prst="rect">
            <a:avLst/>
          </a:prstGeom>
        </p:spPr>
      </p:pic>
    </p:spTree>
    <p:extLst>
      <p:ext uri="{BB962C8B-B14F-4D97-AF65-F5344CB8AC3E}">
        <p14:creationId xmlns:p14="http://schemas.microsoft.com/office/powerpoint/2010/main" val="149074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B3C236-D532-4873-AE6E-922AD5D18636}"/>
              </a:ext>
            </a:extLst>
          </p:cNvPr>
          <p:cNvSpPr>
            <a:spLocks noGrp="1"/>
          </p:cNvSpPr>
          <p:nvPr>
            <p:ph type="title"/>
          </p:nvPr>
        </p:nvSpPr>
        <p:spPr/>
        <p:txBody>
          <a:bodyPr/>
          <a:lstStyle/>
          <a:p>
            <a:r>
              <a:rPr lang="tr-TR" b="1" dirty="0">
                <a:latin typeface="+mn-lt"/>
              </a:rPr>
              <a:t>İletişim Türleri</a:t>
            </a:r>
            <a:br>
              <a:rPr lang="tr-TR" dirty="0"/>
            </a:br>
            <a:endParaRPr lang="tr-TR" dirty="0"/>
          </a:p>
        </p:txBody>
      </p:sp>
      <p:sp>
        <p:nvSpPr>
          <p:cNvPr id="3" name="İçerik Yer Tutucusu 2">
            <a:extLst>
              <a:ext uri="{FF2B5EF4-FFF2-40B4-BE49-F238E27FC236}">
                <a16:creationId xmlns:a16="http://schemas.microsoft.com/office/drawing/2014/main" id="{A2CA70D2-4889-417F-BF43-B5CD3C4448F4}"/>
              </a:ext>
            </a:extLst>
          </p:cNvPr>
          <p:cNvSpPr>
            <a:spLocks noGrp="1"/>
          </p:cNvSpPr>
          <p:nvPr>
            <p:ph idx="1"/>
          </p:nvPr>
        </p:nvSpPr>
        <p:spPr>
          <a:xfrm>
            <a:off x="450574" y="1961321"/>
            <a:ext cx="11741426" cy="1325563"/>
          </a:xfrm>
        </p:spPr>
        <p:txBody>
          <a:bodyPr>
            <a:normAutofit/>
          </a:bodyPr>
          <a:lstStyle/>
          <a:p>
            <a:pPr marL="0" indent="0">
              <a:buNone/>
            </a:pPr>
            <a:r>
              <a:rPr lang="tr-TR" b="1" dirty="0"/>
              <a:t>1.Kişi içi iletişim  2.Kişiler arası iletişim 3.Örgüt içi iletişim 4.Kitle iletişimi</a:t>
            </a:r>
          </a:p>
        </p:txBody>
      </p:sp>
      <p:pic>
        <p:nvPicPr>
          <p:cNvPr id="4" name="Resim 3">
            <a:extLst>
              <a:ext uri="{FF2B5EF4-FFF2-40B4-BE49-F238E27FC236}">
                <a16:creationId xmlns:a16="http://schemas.microsoft.com/office/drawing/2014/main" id="{A6E220D2-3029-4D34-B835-D38D00854DDC}"/>
              </a:ext>
            </a:extLst>
          </p:cNvPr>
          <p:cNvPicPr>
            <a:picLocks noChangeAspect="1"/>
          </p:cNvPicPr>
          <p:nvPr/>
        </p:nvPicPr>
        <p:blipFill>
          <a:blip r:embed="rId2"/>
          <a:stretch>
            <a:fillRect/>
          </a:stretch>
        </p:blipFill>
        <p:spPr>
          <a:xfrm>
            <a:off x="3273287" y="2756452"/>
            <a:ext cx="5883965" cy="3284883"/>
          </a:xfrm>
          <a:prstGeom prst="rect">
            <a:avLst/>
          </a:prstGeom>
        </p:spPr>
      </p:pic>
    </p:spTree>
    <p:extLst>
      <p:ext uri="{BB962C8B-B14F-4D97-AF65-F5344CB8AC3E}">
        <p14:creationId xmlns:p14="http://schemas.microsoft.com/office/powerpoint/2010/main" val="417155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176F4C9-B49D-4980-9847-4A799AFC455D}"/>
              </a:ext>
            </a:extLst>
          </p:cNvPr>
          <p:cNvSpPr>
            <a:spLocks noGrp="1"/>
          </p:cNvSpPr>
          <p:nvPr>
            <p:ph idx="1"/>
          </p:nvPr>
        </p:nvSpPr>
        <p:spPr>
          <a:xfrm>
            <a:off x="838200" y="914400"/>
            <a:ext cx="10515600" cy="5262563"/>
          </a:xfrm>
        </p:spPr>
        <p:txBody>
          <a:bodyPr>
            <a:normAutofit/>
          </a:bodyPr>
          <a:lstStyle/>
          <a:p>
            <a:pPr marL="0" indent="0">
              <a:buNone/>
            </a:pPr>
            <a:r>
              <a:rPr lang="tr-TR" b="1" dirty="0"/>
              <a:t>Kişi İçi İletişim</a:t>
            </a:r>
          </a:p>
          <a:p>
            <a:r>
              <a:rPr lang="tr-TR" dirty="0"/>
              <a:t>Kişinin düşünmesi, duygulanması ihtiyaçlarının farkına varması kendini övmesi, yargılaması, kendi içinde çatışmalar yaşaması rüyalar görüp bunları yorumlaması kişi içi iletişimdir.</a:t>
            </a:r>
          </a:p>
          <a:p>
            <a:endParaRPr lang="tr-TR" dirty="0"/>
          </a:p>
          <a:p>
            <a:pPr marL="0" indent="0">
              <a:buNone/>
            </a:pPr>
            <a:r>
              <a:rPr lang="tr-TR" b="1" dirty="0"/>
              <a:t>Kişiler Arası İletişim</a:t>
            </a:r>
          </a:p>
          <a:p>
            <a:r>
              <a:rPr lang="tr-TR" dirty="0"/>
              <a:t>En az iki kişi arasında yüz yüze gerçekleşen duygu ve düşünce iletişimidir. Kendi içinde 2'ye ayrılır.</a:t>
            </a:r>
          </a:p>
          <a:p>
            <a:r>
              <a:rPr lang="tr-TR" dirty="0"/>
              <a:t>1) Sözlü iletişim</a:t>
            </a:r>
          </a:p>
          <a:p>
            <a:r>
              <a:rPr lang="tr-TR" dirty="0"/>
              <a:t>2) Sözsüz İletişim</a:t>
            </a:r>
          </a:p>
        </p:txBody>
      </p:sp>
    </p:spTree>
    <p:extLst>
      <p:ext uri="{BB962C8B-B14F-4D97-AF65-F5344CB8AC3E}">
        <p14:creationId xmlns:p14="http://schemas.microsoft.com/office/powerpoint/2010/main" val="1472005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A446714-AA58-431E-A24C-C6C097F7E33E}"/>
              </a:ext>
            </a:extLst>
          </p:cNvPr>
          <p:cNvSpPr>
            <a:spLocks noGrp="1"/>
          </p:cNvSpPr>
          <p:nvPr>
            <p:ph idx="1"/>
          </p:nvPr>
        </p:nvSpPr>
        <p:spPr>
          <a:xfrm>
            <a:off x="838200" y="808383"/>
            <a:ext cx="10515600" cy="5368580"/>
          </a:xfrm>
        </p:spPr>
        <p:txBody>
          <a:bodyPr/>
          <a:lstStyle/>
          <a:p>
            <a:pPr marL="0" indent="0">
              <a:buNone/>
            </a:pPr>
            <a:r>
              <a:rPr lang="tr-TR" dirty="0">
                <a:solidFill>
                  <a:srgbClr val="FF0000"/>
                </a:solidFill>
              </a:rPr>
              <a:t>Kişiler arası iletişimde en büyük unsur </a:t>
            </a:r>
            <a:r>
              <a:rPr lang="tr-TR" b="1" u="sng" dirty="0">
                <a:solidFill>
                  <a:srgbClr val="FF0000"/>
                </a:solidFill>
              </a:rPr>
              <a:t>beden dilidir.</a:t>
            </a:r>
            <a:r>
              <a:rPr lang="tr-TR" dirty="0">
                <a:solidFill>
                  <a:srgbClr val="FF0000"/>
                </a:solidFill>
              </a:rPr>
              <a:t> %60 Dil ötesi→ %30 Kelimeler→ %10 " Ne söylediğimizden daha önemlisi nasıl söylediğimizdir."</a:t>
            </a:r>
          </a:p>
          <a:p>
            <a:endParaRPr lang="tr-TR" dirty="0"/>
          </a:p>
          <a:p>
            <a:pPr marL="0" indent="0">
              <a:buNone/>
            </a:pPr>
            <a:r>
              <a:rPr lang="tr-TR" b="1" dirty="0"/>
              <a:t>Beden Dilinin Özellikleri</a:t>
            </a:r>
          </a:p>
          <a:p>
            <a:r>
              <a:rPr lang="tr-TR" dirty="0"/>
              <a:t>Beden dilinin kullanımı kültürden kültüre ve toplumdan topluma farklılık gösterir.</a:t>
            </a:r>
          </a:p>
          <a:p>
            <a:r>
              <a:rPr lang="tr-TR" dirty="0"/>
              <a:t>Beden dilinin kullanımı bilinçli ya da bilinçsiz gerçekleşebilir.</a:t>
            </a:r>
          </a:p>
          <a:p>
            <a:r>
              <a:rPr lang="tr-TR" dirty="0"/>
              <a:t>Beden dilinin kullanımı ölçülü ve dengeli olmalıdır.</a:t>
            </a:r>
          </a:p>
        </p:txBody>
      </p:sp>
    </p:spTree>
    <p:extLst>
      <p:ext uri="{BB962C8B-B14F-4D97-AF65-F5344CB8AC3E}">
        <p14:creationId xmlns:p14="http://schemas.microsoft.com/office/powerpoint/2010/main" val="212609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C8301A-40C8-4A2A-9073-2E03DC70E70A}"/>
              </a:ext>
            </a:extLst>
          </p:cNvPr>
          <p:cNvSpPr>
            <a:spLocks noGrp="1"/>
          </p:cNvSpPr>
          <p:nvPr>
            <p:ph type="title"/>
          </p:nvPr>
        </p:nvSpPr>
        <p:spPr/>
        <p:txBody>
          <a:bodyPr/>
          <a:lstStyle/>
          <a:p>
            <a:r>
              <a:rPr lang="tr-TR" b="1" dirty="0">
                <a:latin typeface="+mn-lt"/>
              </a:rPr>
              <a:t>Örneğin…</a:t>
            </a:r>
          </a:p>
        </p:txBody>
      </p:sp>
      <p:pic>
        <p:nvPicPr>
          <p:cNvPr id="4" name="İçerik Yer Tutucusu 3">
            <a:extLst>
              <a:ext uri="{FF2B5EF4-FFF2-40B4-BE49-F238E27FC236}">
                <a16:creationId xmlns:a16="http://schemas.microsoft.com/office/drawing/2014/main" id="{F3EA13A1-F429-4C3F-A8EA-C0B8A3AA42A3}"/>
              </a:ext>
            </a:extLst>
          </p:cNvPr>
          <p:cNvPicPr>
            <a:picLocks noGrp="1" noChangeAspect="1"/>
          </p:cNvPicPr>
          <p:nvPr>
            <p:ph idx="1"/>
          </p:nvPr>
        </p:nvPicPr>
        <p:blipFill>
          <a:blip r:embed="rId2"/>
          <a:stretch>
            <a:fillRect/>
          </a:stretch>
        </p:blipFill>
        <p:spPr>
          <a:xfrm>
            <a:off x="2628900" y="1314450"/>
            <a:ext cx="7729538" cy="4862513"/>
          </a:xfrm>
          <a:prstGeom prst="rect">
            <a:avLst/>
          </a:prstGeom>
        </p:spPr>
      </p:pic>
    </p:spTree>
    <p:extLst>
      <p:ext uri="{BB962C8B-B14F-4D97-AF65-F5344CB8AC3E}">
        <p14:creationId xmlns:p14="http://schemas.microsoft.com/office/powerpoint/2010/main" val="59822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31C0987-8D79-48BD-BBDE-DA7B46116FDD}"/>
              </a:ext>
            </a:extLst>
          </p:cNvPr>
          <p:cNvSpPr>
            <a:spLocks noGrp="1"/>
          </p:cNvSpPr>
          <p:nvPr>
            <p:ph idx="1"/>
          </p:nvPr>
        </p:nvSpPr>
        <p:spPr>
          <a:xfrm>
            <a:off x="838200" y="596347"/>
            <a:ext cx="10515600" cy="5580615"/>
          </a:xfrm>
        </p:spPr>
        <p:txBody>
          <a:bodyPr/>
          <a:lstStyle/>
          <a:p>
            <a:pPr marL="0" indent="0">
              <a:buNone/>
            </a:pPr>
            <a:r>
              <a:rPr lang="tr-TR" b="1" dirty="0"/>
              <a:t>Beden Dili</a:t>
            </a:r>
          </a:p>
          <a:p>
            <a:r>
              <a:rPr lang="tr-TR" dirty="0"/>
              <a:t>Doğru ve başarılı anlamak için karşımızdaki kişinin ses tonu ve konuşmasının akıcılığı, beden duruşu, mimikleri ile mesafe ve bedensel temas önemlidir. </a:t>
            </a:r>
          </a:p>
          <a:p>
            <a:endParaRPr lang="tr-TR" dirty="0"/>
          </a:p>
          <a:p>
            <a:endParaRPr lang="tr-TR" dirty="0"/>
          </a:p>
          <a:p>
            <a:pPr marL="0" indent="0">
              <a:buNone/>
            </a:pPr>
            <a:r>
              <a:rPr lang="tr-TR" b="1" dirty="0"/>
              <a:t>Ses Tonu ve Konuşmanın Akıcılığı,</a:t>
            </a:r>
          </a:p>
          <a:p>
            <a:r>
              <a:rPr lang="tr-TR" dirty="0"/>
              <a:t> Sesin etkili bir biçimde kullanılması, kişinin kendini ortaya koyuşu ve mesajını iletmesindeki etkinlik açısından büyük önem taşır. Ortama ve mesaja uygun bir ses tonu, akıcı bir üslup, açık, işitilir ve düzgün cümlelerle yapılan bir konuşma, dinleyende rahatlık uyandıracak ve söylenenleri etkili kılacaktır.</a:t>
            </a:r>
          </a:p>
        </p:txBody>
      </p:sp>
      <p:pic>
        <p:nvPicPr>
          <p:cNvPr id="2" name="Resim 1">
            <a:extLst>
              <a:ext uri="{FF2B5EF4-FFF2-40B4-BE49-F238E27FC236}">
                <a16:creationId xmlns:a16="http://schemas.microsoft.com/office/drawing/2014/main" id="{77AAC8D6-4A9F-40D3-AA93-56A3DF0AE580}"/>
              </a:ext>
            </a:extLst>
          </p:cNvPr>
          <p:cNvPicPr>
            <a:picLocks noChangeAspect="1"/>
          </p:cNvPicPr>
          <p:nvPr/>
        </p:nvPicPr>
        <p:blipFill>
          <a:blip r:embed="rId2"/>
          <a:stretch>
            <a:fillRect/>
          </a:stretch>
        </p:blipFill>
        <p:spPr>
          <a:xfrm>
            <a:off x="8343899" y="1985395"/>
            <a:ext cx="3514725" cy="1697260"/>
          </a:xfrm>
          <a:prstGeom prst="rect">
            <a:avLst/>
          </a:prstGeom>
        </p:spPr>
      </p:pic>
    </p:spTree>
    <p:extLst>
      <p:ext uri="{BB962C8B-B14F-4D97-AF65-F5344CB8AC3E}">
        <p14:creationId xmlns:p14="http://schemas.microsoft.com/office/powerpoint/2010/main" val="379229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A009A9-6420-447F-838A-1A5807B0DD60}"/>
              </a:ext>
            </a:extLst>
          </p:cNvPr>
          <p:cNvSpPr>
            <a:spLocks noGrp="1"/>
          </p:cNvSpPr>
          <p:nvPr>
            <p:ph type="title"/>
          </p:nvPr>
        </p:nvSpPr>
        <p:spPr>
          <a:xfrm>
            <a:off x="838200" y="357809"/>
            <a:ext cx="10515600" cy="1007165"/>
          </a:xfrm>
        </p:spPr>
        <p:txBody>
          <a:bodyPr>
            <a:normAutofit fontScale="90000"/>
          </a:bodyPr>
          <a:lstStyle/>
          <a:p>
            <a:r>
              <a:rPr lang="tr-TR" sz="4000" b="1" dirty="0">
                <a:latin typeface="+mn-lt"/>
              </a:rPr>
              <a:t>Kişiler Arası İlişkilerde Mesafe ve Güvenlik Alanları</a:t>
            </a:r>
            <a:br>
              <a:rPr lang="tr-TR" dirty="0"/>
            </a:br>
            <a:endParaRPr lang="tr-TR" dirty="0"/>
          </a:p>
        </p:txBody>
      </p:sp>
      <p:sp>
        <p:nvSpPr>
          <p:cNvPr id="3" name="İçerik Yer Tutucusu 2">
            <a:extLst>
              <a:ext uri="{FF2B5EF4-FFF2-40B4-BE49-F238E27FC236}">
                <a16:creationId xmlns:a16="http://schemas.microsoft.com/office/drawing/2014/main" id="{BDA67DEA-0670-4ACD-917F-A5411938A11E}"/>
              </a:ext>
            </a:extLst>
          </p:cNvPr>
          <p:cNvSpPr>
            <a:spLocks noGrp="1"/>
          </p:cNvSpPr>
          <p:nvPr>
            <p:ph idx="1"/>
          </p:nvPr>
        </p:nvSpPr>
        <p:spPr>
          <a:xfrm>
            <a:off x="838199" y="1364974"/>
            <a:ext cx="11088757" cy="4811989"/>
          </a:xfrm>
        </p:spPr>
        <p:txBody>
          <a:bodyPr>
            <a:normAutofit/>
          </a:bodyPr>
          <a:lstStyle/>
          <a:p>
            <a:pPr marL="0" indent="0">
              <a:buNone/>
            </a:pPr>
            <a:r>
              <a:rPr lang="tr-TR" sz="2400" dirty="0">
                <a:solidFill>
                  <a:schemeClr val="accent2">
                    <a:lumMod val="75000"/>
                  </a:schemeClr>
                </a:solidFill>
              </a:rPr>
              <a:t>1) Mahrem ( Özel Alan): 0 - 25 cm</a:t>
            </a:r>
          </a:p>
          <a:p>
            <a:pPr marL="0" indent="0">
              <a:buNone/>
            </a:pPr>
            <a:r>
              <a:rPr lang="tr-TR" sz="2400" dirty="0">
                <a:solidFill>
                  <a:schemeClr val="accent2">
                    <a:lumMod val="75000"/>
                  </a:schemeClr>
                </a:solidFill>
              </a:rPr>
              <a:t>Birinci dereceden kendinizi yakın hissettiğiniz kişi ya da kişileri kapsar.</a:t>
            </a:r>
          </a:p>
          <a:p>
            <a:pPr marL="0" indent="0">
              <a:buNone/>
            </a:pPr>
            <a:r>
              <a:rPr lang="tr-TR" sz="2400" dirty="0">
                <a:solidFill>
                  <a:schemeClr val="accent2">
                    <a:lumMod val="75000"/>
                  </a:schemeClr>
                </a:solidFill>
              </a:rPr>
              <a:t>2) Kişisel Alan: 25 cm - 1 m</a:t>
            </a:r>
          </a:p>
          <a:p>
            <a:pPr marL="0" indent="0">
              <a:buNone/>
            </a:pPr>
            <a:r>
              <a:rPr lang="tr-TR" sz="2400" dirty="0">
                <a:solidFill>
                  <a:schemeClr val="accent2">
                    <a:lumMod val="75000"/>
                  </a:schemeClr>
                </a:solidFill>
              </a:rPr>
              <a:t>İki arkadaşın iletişim halindeyken aynı ortamda aralarına koydukları mesafe ve uzaklıktır.</a:t>
            </a:r>
          </a:p>
          <a:p>
            <a:pPr marL="0" indent="0">
              <a:buNone/>
            </a:pPr>
            <a:r>
              <a:rPr lang="tr-TR" sz="2400" dirty="0">
                <a:solidFill>
                  <a:schemeClr val="accent2">
                    <a:lumMod val="75000"/>
                  </a:schemeClr>
                </a:solidFill>
              </a:rPr>
              <a:t>3) Sosyal Alan: 1 m - 2.5 m</a:t>
            </a:r>
          </a:p>
          <a:p>
            <a:pPr marL="0" indent="0">
              <a:buNone/>
            </a:pPr>
            <a:r>
              <a:rPr lang="tr-TR" sz="2400" dirty="0">
                <a:solidFill>
                  <a:schemeClr val="accent2">
                    <a:lumMod val="75000"/>
                  </a:schemeClr>
                </a:solidFill>
              </a:rPr>
              <a:t>El sıkışması dışında başka hiçbir fiziksel temas gerektirmeyen resmi mesafe olarak da adlandırılan alandır.</a:t>
            </a:r>
          </a:p>
          <a:p>
            <a:pPr marL="0" indent="0">
              <a:buNone/>
            </a:pPr>
            <a:r>
              <a:rPr lang="tr-TR" sz="2400" dirty="0">
                <a:solidFill>
                  <a:schemeClr val="accent2">
                    <a:lumMod val="75000"/>
                  </a:schemeClr>
                </a:solidFill>
              </a:rPr>
              <a:t>4) Genel Alan: 2.5 m - 10 m</a:t>
            </a:r>
          </a:p>
          <a:p>
            <a:pPr marL="0" indent="0">
              <a:buNone/>
            </a:pPr>
            <a:r>
              <a:rPr lang="tr-TR" sz="2400" dirty="0">
                <a:solidFill>
                  <a:schemeClr val="accent2">
                    <a:lumMod val="75000"/>
                  </a:schemeClr>
                </a:solidFill>
              </a:rPr>
              <a:t>Topluma açık yerlerde yoğun insan kalabalıklarının oluşturduğu alandır. ( Çarşı, pazar, </a:t>
            </a:r>
            <a:r>
              <a:rPr lang="tr-TR" sz="2400" dirty="0" err="1">
                <a:solidFill>
                  <a:schemeClr val="accent2">
                    <a:lumMod val="75000"/>
                  </a:schemeClr>
                </a:solidFill>
              </a:rPr>
              <a:t>avm</a:t>
            </a:r>
            <a:r>
              <a:rPr lang="tr-TR" sz="2400" dirty="0">
                <a:solidFill>
                  <a:schemeClr val="accent2">
                    <a:lumMod val="75000"/>
                  </a:schemeClr>
                </a:solidFill>
              </a:rPr>
              <a:t>, kafe, restoranlar, vb.)</a:t>
            </a:r>
          </a:p>
          <a:p>
            <a:endParaRPr lang="tr-TR" dirty="0"/>
          </a:p>
        </p:txBody>
      </p:sp>
    </p:spTree>
    <p:extLst>
      <p:ext uri="{BB962C8B-B14F-4D97-AF65-F5344CB8AC3E}">
        <p14:creationId xmlns:p14="http://schemas.microsoft.com/office/powerpoint/2010/main" val="1350222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E969506-ED1F-4EB6-9ADD-DE1042C718CB}"/>
              </a:ext>
            </a:extLst>
          </p:cNvPr>
          <p:cNvSpPr>
            <a:spLocks noGrp="1"/>
          </p:cNvSpPr>
          <p:nvPr>
            <p:ph idx="1"/>
          </p:nvPr>
        </p:nvSpPr>
        <p:spPr>
          <a:xfrm>
            <a:off x="838200" y="795130"/>
            <a:ext cx="10515600" cy="5381833"/>
          </a:xfrm>
        </p:spPr>
        <p:txBody>
          <a:bodyPr/>
          <a:lstStyle/>
          <a:p>
            <a:pPr marL="0" indent="0">
              <a:buNone/>
            </a:pPr>
            <a:r>
              <a:rPr lang="tr-TR" b="1" dirty="0"/>
              <a:t>Beden Duruşu </a:t>
            </a:r>
          </a:p>
          <a:p>
            <a:r>
              <a:rPr lang="tr-TR" dirty="0"/>
              <a:t>Karşımızdaki kişinin bizi doğru anlaması için beden duruşumuzun önemi de büyüktür. Verdiğimiz mesajın alıcı tarafından anlaşılması noktasında, alıcı bizim beden duruşumuzu ve onun verdiği mesajı okumaya ve anlamaya çalışır.   </a:t>
            </a:r>
          </a:p>
          <a:p>
            <a:pPr marL="0" indent="0">
              <a:buNone/>
            </a:pPr>
            <a:r>
              <a:rPr lang="tr-TR" b="1" dirty="0"/>
              <a:t>Mimikler</a:t>
            </a:r>
          </a:p>
          <a:p>
            <a:r>
              <a:rPr lang="tr-TR" dirty="0"/>
              <a:t> Kişi, duygu ve düşüncelerini beden diliyle , en çok da mimikleriyle dışa vurur. Yüz ifadesi, verilen mesajla uyum içinde olur ya da alınan mesaja </a:t>
            </a:r>
            <a:r>
              <a:rPr lang="tr-TR" dirty="0" err="1"/>
              <a:t>gore</a:t>
            </a:r>
            <a:r>
              <a:rPr lang="tr-TR" dirty="0"/>
              <a:t> şekillenir. Dolayısıyla, verdiğimiz mesajın alıcı tarafından etkili bir biçimde anlaşılmasında mimiklerimizin etkisi büyüktür.</a:t>
            </a:r>
          </a:p>
        </p:txBody>
      </p:sp>
    </p:spTree>
    <p:extLst>
      <p:ext uri="{BB962C8B-B14F-4D97-AF65-F5344CB8AC3E}">
        <p14:creationId xmlns:p14="http://schemas.microsoft.com/office/powerpoint/2010/main" val="118914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25657"/>
            <a:ext cx="9144000" cy="2387600"/>
          </a:xfrm>
        </p:spPr>
        <p:txBody>
          <a:bodyPr>
            <a:normAutofit/>
          </a:bodyPr>
          <a:lstStyle/>
          <a:p>
            <a:r>
              <a:rPr lang="tr-TR" b="1" dirty="0">
                <a:solidFill>
                  <a:schemeClr val="tx2">
                    <a:lumMod val="50000"/>
                  </a:schemeClr>
                </a:solidFill>
                <a:latin typeface="+mn-lt"/>
              </a:rPr>
              <a:t>Sağlık ve Fiziksel Egzersizde </a:t>
            </a:r>
            <a:r>
              <a:rPr lang="tr-TR" b="1" dirty="0" err="1">
                <a:solidFill>
                  <a:schemeClr val="tx2">
                    <a:lumMod val="50000"/>
                  </a:schemeClr>
                </a:solidFill>
                <a:latin typeface="+mn-lt"/>
              </a:rPr>
              <a:t>Psikososyal</a:t>
            </a:r>
            <a:r>
              <a:rPr lang="tr-TR" b="1" dirty="0">
                <a:solidFill>
                  <a:schemeClr val="tx2">
                    <a:lumMod val="50000"/>
                  </a:schemeClr>
                </a:solidFill>
                <a:latin typeface="+mn-lt"/>
              </a:rPr>
              <a:t> Yaklaşımlar</a:t>
            </a:r>
          </a:p>
        </p:txBody>
      </p:sp>
      <p:pic>
        <p:nvPicPr>
          <p:cNvPr id="3" name="Resim 2">
            <a:extLst>
              <a:ext uri="{FF2B5EF4-FFF2-40B4-BE49-F238E27FC236}">
                <a16:creationId xmlns:a16="http://schemas.microsoft.com/office/drawing/2014/main" id="{C555A230-0463-455F-8CB4-135718212B40}"/>
              </a:ext>
            </a:extLst>
          </p:cNvPr>
          <p:cNvPicPr>
            <a:picLocks noChangeAspect="1"/>
          </p:cNvPicPr>
          <p:nvPr/>
        </p:nvPicPr>
        <p:blipFill>
          <a:blip r:embed="rId2"/>
          <a:stretch>
            <a:fillRect/>
          </a:stretch>
        </p:blipFill>
        <p:spPr>
          <a:xfrm>
            <a:off x="237917" y="201060"/>
            <a:ext cx="3979518" cy="2099228"/>
          </a:xfrm>
          <a:prstGeom prst="rect">
            <a:avLst/>
          </a:prstGeom>
        </p:spPr>
      </p:pic>
      <p:pic>
        <p:nvPicPr>
          <p:cNvPr id="4" name="Resim 3">
            <a:extLst>
              <a:ext uri="{FF2B5EF4-FFF2-40B4-BE49-F238E27FC236}">
                <a16:creationId xmlns:a16="http://schemas.microsoft.com/office/drawing/2014/main" id="{AA72C82E-1108-4F9D-BCA4-DAE923070530}"/>
              </a:ext>
            </a:extLst>
          </p:cNvPr>
          <p:cNvPicPr>
            <a:picLocks noChangeAspect="1"/>
          </p:cNvPicPr>
          <p:nvPr/>
        </p:nvPicPr>
        <p:blipFill>
          <a:blip r:embed="rId3"/>
          <a:stretch>
            <a:fillRect/>
          </a:stretch>
        </p:blipFill>
        <p:spPr>
          <a:xfrm>
            <a:off x="8115300" y="184634"/>
            <a:ext cx="3805237" cy="2115654"/>
          </a:xfrm>
          <a:prstGeom prst="rect">
            <a:avLst/>
          </a:prstGeom>
        </p:spPr>
      </p:pic>
    </p:spTree>
    <p:extLst>
      <p:ext uri="{BB962C8B-B14F-4D97-AF65-F5344CB8AC3E}">
        <p14:creationId xmlns:p14="http://schemas.microsoft.com/office/powerpoint/2010/main" val="1026037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C77288C-A1ED-4192-9593-B3F48E13C6E2}"/>
              </a:ext>
            </a:extLst>
          </p:cNvPr>
          <p:cNvSpPr>
            <a:spLocks noGrp="1"/>
          </p:cNvSpPr>
          <p:nvPr>
            <p:ph idx="1"/>
          </p:nvPr>
        </p:nvSpPr>
        <p:spPr>
          <a:xfrm>
            <a:off x="944218" y="649357"/>
            <a:ext cx="10515600" cy="4955312"/>
          </a:xfrm>
        </p:spPr>
        <p:txBody>
          <a:bodyPr>
            <a:normAutofit/>
          </a:bodyPr>
          <a:lstStyle/>
          <a:p>
            <a:pPr marL="0" indent="0">
              <a:buNone/>
            </a:pPr>
            <a:r>
              <a:rPr lang="tr-TR" sz="3200" b="1" dirty="0"/>
              <a:t>Etkin Dinleme</a:t>
            </a:r>
            <a:endParaRPr lang="tr-TR" b="1" dirty="0"/>
          </a:p>
          <a:p>
            <a:pPr marL="0" indent="0">
              <a:buNone/>
            </a:pPr>
            <a:r>
              <a:rPr lang="tr-TR" dirty="0"/>
              <a:t>Anlamak, üç unsurun başarılı bir biçimde bir arada tutulabilmesine bağlıdır. </a:t>
            </a:r>
          </a:p>
          <a:p>
            <a:r>
              <a:rPr lang="tr-TR" dirty="0"/>
              <a:t>Niyet</a:t>
            </a:r>
          </a:p>
          <a:p>
            <a:r>
              <a:rPr lang="tr-TR" dirty="0"/>
              <a:t> Bilgi </a:t>
            </a:r>
          </a:p>
          <a:p>
            <a:r>
              <a:rPr lang="tr-TR" dirty="0"/>
              <a:t>Gayrettir. </a:t>
            </a:r>
          </a:p>
          <a:p>
            <a:pPr marL="0" indent="0">
              <a:buNone/>
            </a:pPr>
            <a:r>
              <a:rPr lang="tr-TR" dirty="0"/>
              <a:t>Önce karşımızdakini anlama niyeti taşımalı, eğer bir çatışma varsa, bunu çözmek için gereken yöntemleri bilmeli, nihayet bunun için gereken gayreti göstermeliyiz. Etkili bir anlama süreci için bu üç unsur da tek başına işe yaramaz.</a:t>
            </a:r>
          </a:p>
        </p:txBody>
      </p:sp>
    </p:spTree>
    <p:extLst>
      <p:ext uri="{BB962C8B-B14F-4D97-AF65-F5344CB8AC3E}">
        <p14:creationId xmlns:p14="http://schemas.microsoft.com/office/powerpoint/2010/main" val="196748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5BC759-DC0D-4384-BD99-C7D9FE04BF78}"/>
              </a:ext>
            </a:extLst>
          </p:cNvPr>
          <p:cNvSpPr>
            <a:spLocks noGrp="1"/>
          </p:cNvSpPr>
          <p:nvPr>
            <p:ph type="title"/>
          </p:nvPr>
        </p:nvSpPr>
        <p:spPr/>
        <p:txBody>
          <a:bodyPr>
            <a:normAutofit/>
          </a:bodyPr>
          <a:lstStyle/>
          <a:p>
            <a:r>
              <a:rPr kumimoji="0" lang="tr-TR" sz="3600" b="1" i="0" u="none" strike="noStrike" kern="1200" cap="none" spc="0" normalizeH="0" baseline="0" noProof="0" dirty="0">
                <a:ln>
                  <a:noFill/>
                </a:ln>
                <a:solidFill>
                  <a:prstClr val="black"/>
                </a:solidFill>
                <a:effectLst/>
                <a:uLnTx/>
                <a:uFillTx/>
                <a:latin typeface="Calibri" panose="020F0502020204030204"/>
                <a:ea typeface="+mn-ea"/>
                <a:cs typeface="+mn-cs"/>
              </a:rPr>
              <a:t> Empati </a:t>
            </a:r>
            <a:endParaRPr lang="tr-TR" sz="3600" b="1" dirty="0"/>
          </a:p>
        </p:txBody>
      </p:sp>
      <p:sp>
        <p:nvSpPr>
          <p:cNvPr id="3" name="İçerik Yer Tutucusu 2">
            <a:extLst>
              <a:ext uri="{FF2B5EF4-FFF2-40B4-BE49-F238E27FC236}">
                <a16:creationId xmlns:a16="http://schemas.microsoft.com/office/drawing/2014/main" id="{A838C15F-732E-46D5-8086-6ECCDE3F52E4}"/>
              </a:ext>
            </a:extLst>
          </p:cNvPr>
          <p:cNvSpPr>
            <a:spLocks noGrp="1"/>
          </p:cNvSpPr>
          <p:nvPr>
            <p:ph idx="1"/>
          </p:nvPr>
        </p:nvSpPr>
        <p:spPr>
          <a:xfrm>
            <a:off x="838200" y="1524000"/>
            <a:ext cx="10515600" cy="4652963"/>
          </a:xfrm>
        </p:spPr>
        <p:txBody>
          <a:bodyPr/>
          <a:lstStyle/>
          <a:p>
            <a:r>
              <a:rPr lang="tr-TR" dirty="0">
                <a:solidFill>
                  <a:schemeClr val="accent6">
                    <a:lumMod val="75000"/>
                  </a:schemeClr>
                </a:solidFill>
              </a:rPr>
              <a:t>Empati bugün, psikiyatride ve psikolojide adından sıklıkla söz edilen önemli bir kavramdır. </a:t>
            </a:r>
          </a:p>
          <a:p>
            <a:r>
              <a:rPr lang="tr-TR" dirty="0"/>
              <a:t>Empati, bir insanın, kendisini karşısındaki insanın yerine koyarak onun duygularını ve düşüncelerini doğru olarak anlamasıdır. </a:t>
            </a:r>
          </a:p>
          <a:p>
            <a:r>
              <a:rPr lang="tr-TR" dirty="0">
                <a:solidFill>
                  <a:schemeClr val="accent6">
                    <a:lumMod val="75000"/>
                  </a:schemeClr>
                </a:solidFill>
              </a:rPr>
              <a:t>Empati insan ilişkilerinin sürekliliği açısından önemli bir etmendir.</a:t>
            </a:r>
          </a:p>
          <a:p>
            <a:r>
              <a:rPr lang="tr-TR" dirty="0"/>
              <a:t> İnsanların karşılarındaki kişi ile empati kurabiliyor olmaları, iletişimin başladığını ve alıcının, kaynağı algılamaya çalıştığını ve etkili bir dinleme sergilediğinin göstergesidir. </a:t>
            </a:r>
          </a:p>
        </p:txBody>
      </p:sp>
    </p:spTree>
    <p:extLst>
      <p:ext uri="{BB962C8B-B14F-4D97-AF65-F5344CB8AC3E}">
        <p14:creationId xmlns:p14="http://schemas.microsoft.com/office/powerpoint/2010/main" val="364318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037BE99D-72E5-474E-90F1-3BC881FEAB16}"/>
              </a:ext>
            </a:extLst>
          </p:cNvPr>
          <p:cNvPicPr>
            <a:picLocks noGrp="1" noChangeAspect="1"/>
          </p:cNvPicPr>
          <p:nvPr>
            <p:ph idx="1"/>
          </p:nvPr>
        </p:nvPicPr>
        <p:blipFill>
          <a:blip r:embed="rId2"/>
          <a:stretch>
            <a:fillRect/>
          </a:stretch>
        </p:blipFill>
        <p:spPr>
          <a:xfrm>
            <a:off x="1278835" y="322643"/>
            <a:ext cx="9634330" cy="5970036"/>
          </a:xfrm>
          <a:prstGeom prst="rect">
            <a:avLst/>
          </a:prstGeom>
        </p:spPr>
      </p:pic>
    </p:spTree>
    <p:extLst>
      <p:ext uri="{BB962C8B-B14F-4D97-AF65-F5344CB8AC3E}">
        <p14:creationId xmlns:p14="http://schemas.microsoft.com/office/powerpoint/2010/main" val="4234571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6D2099-D837-4F1F-B5C8-D49ACDB9F1D2}"/>
              </a:ext>
            </a:extLst>
          </p:cNvPr>
          <p:cNvSpPr>
            <a:spLocks noGrp="1"/>
          </p:cNvSpPr>
          <p:nvPr>
            <p:ph type="title"/>
          </p:nvPr>
        </p:nvSpPr>
        <p:spPr/>
        <p:txBody>
          <a:bodyPr>
            <a:normAutofit/>
          </a:bodyPr>
          <a:lstStyle/>
          <a:p>
            <a:r>
              <a:rPr lang="tr-TR" sz="4000" b="1" dirty="0">
                <a:latin typeface="+mn-lt"/>
              </a:rPr>
              <a:t>Fiziksel Egzersiz ve Sağlıklı Yaşam Alışkanlıkları Yaratmak</a:t>
            </a:r>
          </a:p>
        </p:txBody>
      </p:sp>
      <p:sp>
        <p:nvSpPr>
          <p:cNvPr id="3" name="İçerik Yer Tutucusu 2">
            <a:extLst>
              <a:ext uri="{FF2B5EF4-FFF2-40B4-BE49-F238E27FC236}">
                <a16:creationId xmlns:a16="http://schemas.microsoft.com/office/drawing/2014/main" id="{6715C60D-10A7-47FC-8E5B-D849DBB7A5D5}"/>
              </a:ext>
            </a:extLst>
          </p:cNvPr>
          <p:cNvSpPr>
            <a:spLocks noGrp="1"/>
          </p:cNvSpPr>
          <p:nvPr>
            <p:ph idx="1"/>
          </p:nvPr>
        </p:nvSpPr>
        <p:spPr/>
        <p:txBody>
          <a:bodyPr>
            <a:normAutofit/>
          </a:bodyPr>
          <a:lstStyle/>
          <a:p>
            <a:pPr algn="just">
              <a:buFont typeface="+mj-lt"/>
              <a:buAutoNum type="arabicPeriod"/>
            </a:pPr>
            <a:r>
              <a:rPr lang="tr-TR" b="1" i="0" dirty="0">
                <a:solidFill>
                  <a:srgbClr val="474747"/>
                </a:solidFill>
                <a:effectLst/>
                <a:latin typeface="Open Sans" panose="020B0606030504020204" pitchFamily="34" charset="0"/>
              </a:rPr>
              <a:t>Bedensel sağlığımız üzerine olan etkileri,</a:t>
            </a:r>
            <a:endParaRPr lang="tr-TR" b="0" i="0" dirty="0">
              <a:solidFill>
                <a:srgbClr val="474747"/>
              </a:solidFill>
              <a:effectLst/>
              <a:latin typeface="Open Sans" panose="020B0606030504020204" pitchFamily="34" charset="0"/>
            </a:endParaRPr>
          </a:p>
          <a:p>
            <a:pPr algn="just">
              <a:buFont typeface="Arial" panose="020B0604020202020204" pitchFamily="34" charset="0"/>
              <a:buChar char="•"/>
            </a:pPr>
            <a:r>
              <a:rPr lang="tr-TR" b="0" i="0" dirty="0">
                <a:solidFill>
                  <a:srgbClr val="474747"/>
                </a:solidFill>
                <a:effectLst/>
                <a:latin typeface="Open Sans" panose="020B0606030504020204" pitchFamily="34" charset="0"/>
              </a:rPr>
              <a:t>Kas kuvvetinin korunması ve arttırılması,</a:t>
            </a:r>
          </a:p>
          <a:p>
            <a:pPr algn="just">
              <a:buFont typeface="Arial" panose="020B0604020202020204" pitchFamily="34" charset="0"/>
              <a:buChar char="•"/>
            </a:pPr>
            <a:r>
              <a:rPr lang="tr-TR" b="0" i="0" dirty="0">
                <a:solidFill>
                  <a:srgbClr val="474747"/>
                </a:solidFill>
                <a:effectLst/>
                <a:latin typeface="Open Sans" panose="020B0606030504020204" pitchFamily="34" charset="0"/>
              </a:rPr>
              <a:t>Vücut düzgünlüğünün ve </a:t>
            </a:r>
            <a:r>
              <a:rPr lang="tr-TR" b="0" i="0" dirty="0" err="1">
                <a:solidFill>
                  <a:srgbClr val="474747"/>
                </a:solidFill>
                <a:effectLst/>
                <a:latin typeface="Open Sans" panose="020B0606030504020204" pitchFamily="34" charset="0"/>
              </a:rPr>
              <a:t>postürün</a:t>
            </a:r>
            <a:r>
              <a:rPr lang="tr-TR" b="0" i="0" dirty="0">
                <a:solidFill>
                  <a:srgbClr val="474747"/>
                </a:solidFill>
                <a:effectLst/>
                <a:latin typeface="Open Sans" panose="020B0606030504020204" pitchFamily="34" charset="0"/>
              </a:rPr>
              <a:t> korunması,</a:t>
            </a:r>
          </a:p>
          <a:p>
            <a:pPr algn="just">
              <a:buFont typeface="Arial" panose="020B0604020202020204" pitchFamily="34" charset="0"/>
              <a:buChar char="•"/>
            </a:pPr>
            <a:r>
              <a:rPr lang="tr-TR" b="0" i="0" dirty="0">
                <a:solidFill>
                  <a:srgbClr val="474747"/>
                </a:solidFill>
                <a:effectLst/>
                <a:latin typeface="Open Sans" panose="020B0606030504020204" pitchFamily="34" charset="0"/>
              </a:rPr>
              <a:t>Yorgunluğun azaltılması,</a:t>
            </a:r>
          </a:p>
          <a:p>
            <a:pPr algn="just">
              <a:buFont typeface="Arial" panose="020B0604020202020204" pitchFamily="34" charset="0"/>
              <a:buChar char="•"/>
            </a:pPr>
            <a:r>
              <a:rPr lang="tr-TR" b="0" i="0" dirty="0">
                <a:solidFill>
                  <a:srgbClr val="474747"/>
                </a:solidFill>
                <a:effectLst/>
                <a:latin typeface="Open Sans" panose="020B0606030504020204" pitchFamily="34" charset="0"/>
              </a:rPr>
              <a:t>Kalbin ritmi düzenlenir,</a:t>
            </a:r>
          </a:p>
          <a:p>
            <a:pPr algn="just">
              <a:buFont typeface="Arial" panose="020B0604020202020204" pitchFamily="34" charset="0"/>
              <a:buChar char="•"/>
            </a:pPr>
            <a:r>
              <a:rPr lang="tr-TR" b="0" i="0" dirty="0">
                <a:solidFill>
                  <a:srgbClr val="474747"/>
                </a:solidFill>
                <a:effectLst/>
                <a:latin typeface="Open Sans" panose="020B0606030504020204" pitchFamily="34" charset="0"/>
              </a:rPr>
              <a:t>Kalbi güçlendirerek kalbe olan kan akışını arttırır ve kalp krizi ge­çirme riskini azaltır,</a:t>
            </a:r>
          </a:p>
          <a:p>
            <a:pPr algn="just">
              <a:buFont typeface="Arial" panose="020B0604020202020204" pitchFamily="34" charset="0"/>
              <a:buChar char="•"/>
            </a:pPr>
            <a:r>
              <a:rPr lang="tr-TR" b="0" i="0" dirty="0">
                <a:solidFill>
                  <a:srgbClr val="474747"/>
                </a:solidFill>
                <a:effectLst/>
                <a:latin typeface="Open Sans" panose="020B0606030504020204" pitchFamily="34" charset="0"/>
              </a:rPr>
              <a:t>Solunum kapasitesinde artış meyda­na gelir,</a:t>
            </a:r>
          </a:p>
          <a:p>
            <a:endParaRPr lang="tr-TR" dirty="0"/>
          </a:p>
        </p:txBody>
      </p:sp>
    </p:spTree>
    <p:extLst>
      <p:ext uri="{BB962C8B-B14F-4D97-AF65-F5344CB8AC3E}">
        <p14:creationId xmlns:p14="http://schemas.microsoft.com/office/powerpoint/2010/main" val="587317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2860F88-5712-46B4-B17A-7DF0CAE2C35B}"/>
              </a:ext>
            </a:extLst>
          </p:cNvPr>
          <p:cNvSpPr>
            <a:spLocks noGrp="1"/>
          </p:cNvSpPr>
          <p:nvPr>
            <p:ph idx="1"/>
          </p:nvPr>
        </p:nvSpPr>
        <p:spPr>
          <a:xfrm>
            <a:off x="838200" y="702365"/>
            <a:ext cx="10515600" cy="5474598"/>
          </a:xfrm>
        </p:spPr>
        <p:txBody>
          <a:bodyPr>
            <a:normAutofit/>
          </a:bodyPr>
          <a:lstStyle/>
          <a:p>
            <a:pPr algn="just">
              <a:buFont typeface="Arial" panose="020B0604020202020204" pitchFamily="34" charset="0"/>
              <a:buChar char="•"/>
            </a:pPr>
            <a:r>
              <a:rPr lang="tr-TR" b="0" i="0" dirty="0">
                <a:solidFill>
                  <a:schemeClr val="accent5"/>
                </a:solidFill>
                <a:effectLst/>
                <a:latin typeface="Open Sans" panose="020B0606030504020204" pitchFamily="34" charset="0"/>
              </a:rPr>
              <a:t>Düzenli aktivite yapan bireyler sigara bağımlılığından kurtulma ko­nusunda </a:t>
            </a:r>
            <a:r>
              <a:rPr lang="tr-TR" b="0" i="0" dirty="0" err="1">
                <a:solidFill>
                  <a:schemeClr val="accent5"/>
                </a:solidFill>
                <a:effectLst/>
                <a:latin typeface="Open Sans" panose="020B0606030504020204" pitchFamily="34" charset="0"/>
              </a:rPr>
              <a:t>inaktif</a:t>
            </a:r>
            <a:r>
              <a:rPr lang="tr-TR" b="0" i="0" dirty="0">
                <a:solidFill>
                  <a:schemeClr val="accent5"/>
                </a:solidFill>
                <a:effectLst/>
                <a:latin typeface="Open Sans" panose="020B0606030504020204" pitchFamily="34" charset="0"/>
              </a:rPr>
              <a:t> bireylerden daha başarılıdırlar,</a:t>
            </a:r>
          </a:p>
          <a:p>
            <a:pPr algn="just">
              <a:buFont typeface="Arial" panose="020B0604020202020204" pitchFamily="34" charset="0"/>
              <a:buChar char="•"/>
            </a:pPr>
            <a:r>
              <a:rPr lang="tr-TR" dirty="0">
                <a:solidFill>
                  <a:srgbClr val="474747"/>
                </a:solidFill>
                <a:latin typeface="Open Sans" panose="020B0606030504020204" pitchFamily="34" charset="0"/>
              </a:rPr>
              <a:t>F</a:t>
            </a:r>
            <a:r>
              <a:rPr lang="tr-TR" b="0" i="0" dirty="0">
                <a:solidFill>
                  <a:srgbClr val="474747"/>
                </a:solidFill>
                <a:effectLst/>
                <a:latin typeface="Open Sans" panose="020B0606030504020204" pitchFamily="34" charset="0"/>
              </a:rPr>
              <a:t>iziksel aktivite insülin aktivitesinin kontrolünü sağlayarak şeker hastalığının ve kan şekerinin kontrolüne yardımcı olur,</a:t>
            </a:r>
          </a:p>
          <a:p>
            <a:pPr algn="just">
              <a:buFont typeface="Arial" panose="020B0604020202020204" pitchFamily="34" charset="0"/>
              <a:buChar char="•"/>
            </a:pPr>
            <a:r>
              <a:rPr lang="tr-TR" b="0" i="0" dirty="0">
                <a:solidFill>
                  <a:schemeClr val="accent5"/>
                </a:solidFill>
                <a:effectLst/>
                <a:latin typeface="Open Sans" panose="020B0606030504020204" pitchFamily="34" charset="0"/>
              </a:rPr>
              <a:t>Vücudun su, tuz, mineral dengelenmesine yardımcı olur,</a:t>
            </a:r>
          </a:p>
          <a:p>
            <a:pPr algn="just">
              <a:buFont typeface="Arial" panose="020B0604020202020204" pitchFamily="34" charset="0"/>
              <a:buChar char="•"/>
            </a:pPr>
            <a:r>
              <a:rPr lang="tr-TR" b="0" i="0" dirty="0">
                <a:solidFill>
                  <a:srgbClr val="474747"/>
                </a:solidFill>
                <a:effectLst/>
                <a:latin typeface="Open Sans" panose="020B0606030504020204" pitchFamily="34" charset="0"/>
              </a:rPr>
              <a:t>Enerji gereksinimini yağları yakarak karşılama alışkanlığı getirerek metabolizmayı hızlandırır ve kilo alımını önler,</a:t>
            </a:r>
          </a:p>
          <a:p>
            <a:pPr algn="just">
              <a:buFont typeface="Arial" panose="020B0604020202020204" pitchFamily="34" charset="0"/>
              <a:buChar char="•"/>
            </a:pPr>
            <a:r>
              <a:rPr lang="tr-TR" b="0" i="0" dirty="0">
                <a:solidFill>
                  <a:schemeClr val="accent5"/>
                </a:solidFill>
                <a:effectLst/>
                <a:latin typeface="Open Sans" panose="020B0606030504020204" pitchFamily="34" charset="0"/>
              </a:rPr>
              <a:t>Damar yapısına etkileri nedeniyle beyine olan kan akışının artışına bağlı olarak erken </a:t>
            </a:r>
            <a:r>
              <a:rPr lang="tr-TR" b="0" i="0" dirty="0" err="1">
                <a:solidFill>
                  <a:schemeClr val="accent5"/>
                </a:solidFill>
                <a:effectLst/>
                <a:latin typeface="Open Sans" panose="020B0606030504020204" pitchFamily="34" charset="0"/>
              </a:rPr>
              <a:t>demans</a:t>
            </a:r>
            <a:r>
              <a:rPr lang="tr-TR" b="0" i="0" dirty="0">
                <a:solidFill>
                  <a:schemeClr val="accent5"/>
                </a:solidFill>
                <a:effectLst/>
                <a:latin typeface="Open Sans" panose="020B0606030504020204" pitchFamily="34" charset="0"/>
              </a:rPr>
              <a:t> riskini azaltır,</a:t>
            </a:r>
          </a:p>
          <a:p>
            <a:pPr algn="just">
              <a:buFont typeface="Arial" panose="020B0604020202020204" pitchFamily="34" charset="0"/>
              <a:buChar char="•"/>
            </a:pPr>
            <a:r>
              <a:rPr lang="tr-TR" b="0" i="0" dirty="0">
                <a:solidFill>
                  <a:srgbClr val="474747"/>
                </a:solidFill>
                <a:effectLst/>
                <a:latin typeface="Open Sans" panose="020B0606030504020204" pitchFamily="34" charset="0"/>
              </a:rPr>
              <a:t>Beyin damar hastalıkları gelişim riskini azaltır.</a:t>
            </a:r>
          </a:p>
          <a:p>
            <a:endParaRPr lang="tr-TR" dirty="0"/>
          </a:p>
        </p:txBody>
      </p:sp>
    </p:spTree>
    <p:extLst>
      <p:ext uri="{BB962C8B-B14F-4D97-AF65-F5344CB8AC3E}">
        <p14:creationId xmlns:p14="http://schemas.microsoft.com/office/powerpoint/2010/main" val="2057190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583B8DF-9225-467B-B008-3109FCCAAF73}"/>
              </a:ext>
            </a:extLst>
          </p:cNvPr>
          <p:cNvSpPr>
            <a:spLocks noGrp="1"/>
          </p:cNvSpPr>
          <p:nvPr>
            <p:ph idx="1"/>
          </p:nvPr>
        </p:nvSpPr>
        <p:spPr>
          <a:xfrm>
            <a:off x="838200" y="834887"/>
            <a:ext cx="10515600" cy="5342076"/>
          </a:xfrm>
        </p:spPr>
        <p:txBody>
          <a:bodyPr/>
          <a:lstStyle/>
          <a:p>
            <a:pPr algn="just">
              <a:buFont typeface="+mj-lt"/>
              <a:buAutoNum type="arabicPeriod" startAt="2"/>
            </a:pPr>
            <a:r>
              <a:rPr lang="tr-TR" b="1" i="0" dirty="0">
                <a:solidFill>
                  <a:srgbClr val="474747"/>
                </a:solidFill>
                <a:effectLst/>
                <a:latin typeface="Open Sans" panose="020B0606030504020204" pitchFamily="34" charset="0"/>
              </a:rPr>
              <a:t>Ruhsal ve sosyal sağlığımız üzerine olan etkileri,</a:t>
            </a:r>
          </a:p>
          <a:p>
            <a:pPr marL="0" indent="0" algn="just">
              <a:buNone/>
            </a:pPr>
            <a:endParaRPr lang="tr-TR" b="0" i="0" dirty="0">
              <a:solidFill>
                <a:srgbClr val="474747"/>
              </a:solidFill>
              <a:effectLst/>
              <a:latin typeface="Open Sans" panose="020B0606030504020204" pitchFamily="34" charset="0"/>
            </a:endParaRPr>
          </a:p>
          <a:p>
            <a:pPr algn="just">
              <a:buFont typeface="Arial" panose="020B0604020202020204" pitchFamily="34" charset="0"/>
              <a:buChar char="•"/>
            </a:pPr>
            <a:r>
              <a:rPr lang="tr-TR" b="0" i="0" dirty="0">
                <a:solidFill>
                  <a:srgbClr val="474747"/>
                </a:solidFill>
                <a:effectLst/>
                <a:latin typeface="Open Sans" panose="020B0606030504020204" pitchFamily="34" charset="0"/>
              </a:rPr>
              <a:t>Sağlıklı kas, kemik ve eklem yapısı üzerine olumlu etkileri nedeniyle vücut düzgünlüğü ve farkındalığını geliştirerek bedeni ile barışık, özgü­venli bireyler yaratır,</a:t>
            </a:r>
          </a:p>
          <a:p>
            <a:pPr algn="just">
              <a:buFont typeface="Arial" panose="020B0604020202020204" pitchFamily="34" charset="0"/>
              <a:buChar char="•"/>
            </a:pPr>
            <a:r>
              <a:rPr lang="tr-TR" b="0" i="0" dirty="0">
                <a:solidFill>
                  <a:srgbClr val="474747"/>
                </a:solidFill>
                <a:effectLst/>
                <a:latin typeface="Open Sans" panose="020B0606030504020204" pitchFamily="34" charset="0"/>
              </a:rPr>
              <a:t>Olumlu düşünebilme ve stresle başa çıkabilme yeteneğini geliştirir,</a:t>
            </a:r>
          </a:p>
          <a:p>
            <a:pPr algn="just">
              <a:buFont typeface="Arial" panose="020B0604020202020204" pitchFamily="34" charset="0"/>
              <a:buChar char="•"/>
            </a:pPr>
            <a:r>
              <a:rPr lang="tr-TR" b="0" i="0" dirty="0">
                <a:solidFill>
                  <a:srgbClr val="474747"/>
                </a:solidFill>
                <a:effectLst/>
                <a:latin typeface="Open Sans" panose="020B0606030504020204" pitchFamily="34" charset="0"/>
              </a:rPr>
              <a:t>Kendini iyi hissetme ve mutluluk oluşturur.</a:t>
            </a:r>
          </a:p>
          <a:p>
            <a:endParaRPr lang="tr-TR" dirty="0"/>
          </a:p>
        </p:txBody>
      </p:sp>
      <p:pic>
        <p:nvPicPr>
          <p:cNvPr id="4" name="Resim 3">
            <a:extLst>
              <a:ext uri="{FF2B5EF4-FFF2-40B4-BE49-F238E27FC236}">
                <a16:creationId xmlns:a16="http://schemas.microsoft.com/office/drawing/2014/main" id="{F015A938-5066-49AA-8A8E-F0D02DA6C4D3}"/>
              </a:ext>
            </a:extLst>
          </p:cNvPr>
          <p:cNvPicPr>
            <a:picLocks noChangeAspect="1"/>
          </p:cNvPicPr>
          <p:nvPr/>
        </p:nvPicPr>
        <p:blipFill>
          <a:blip r:embed="rId2"/>
          <a:stretch>
            <a:fillRect/>
          </a:stretch>
        </p:blipFill>
        <p:spPr>
          <a:xfrm>
            <a:off x="8277720" y="3843338"/>
            <a:ext cx="3657105" cy="2433637"/>
          </a:xfrm>
          <a:prstGeom prst="rect">
            <a:avLst/>
          </a:prstGeom>
        </p:spPr>
      </p:pic>
    </p:spTree>
    <p:extLst>
      <p:ext uri="{BB962C8B-B14F-4D97-AF65-F5344CB8AC3E}">
        <p14:creationId xmlns:p14="http://schemas.microsoft.com/office/powerpoint/2010/main" val="1489649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E31006-00C8-43C7-8E43-8EFEF37F6521}"/>
              </a:ext>
            </a:extLst>
          </p:cNvPr>
          <p:cNvSpPr>
            <a:spLocks noGrp="1"/>
          </p:cNvSpPr>
          <p:nvPr>
            <p:ph type="title"/>
          </p:nvPr>
        </p:nvSpPr>
        <p:spPr/>
        <p:txBody>
          <a:bodyPr>
            <a:normAutofit/>
          </a:bodyPr>
          <a:lstStyle/>
          <a:p>
            <a:r>
              <a:rPr lang="tr-TR" sz="4000" b="1" dirty="0">
                <a:latin typeface="+mn-lt"/>
              </a:rPr>
              <a:t>Fiziksel Aktivite ve Yaşama Etkisi</a:t>
            </a:r>
          </a:p>
        </p:txBody>
      </p:sp>
      <p:sp>
        <p:nvSpPr>
          <p:cNvPr id="3" name="İçerik Yer Tutucusu 2">
            <a:extLst>
              <a:ext uri="{FF2B5EF4-FFF2-40B4-BE49-F238E27FC236}">
                <a16:creationId xmlns:a16="http://schemas.microsoft.com/office/drawing/2014/main" id="{BDD8E019-E575-4BC9-93F8-9F9EDE190D82}"/>
              </a:ext>
            </a:extLst>
          </p:cNvPr>
          <p:cNvSpPr>
            <a:spLocks noGrp="1"/>
          </p:cNvSpPr>
          <p:nvPr>
            <p:ph idx="1"/>
          </p:nvPr>
        </p:nvSpPr>
        <p:spPr>
          <a:xfrm>
            <a:off x="838200" y="1543050"/>
            <a:ext cx="10515600" cy="4633913"/>
          </a:xfrm>
        </p:spPr>
        <p:txBody>
          <a:bodyPr/>
          <a:lstStyle/>
          <a:p>
            <a:r>
              <a:rPr lang="tr-TR" dirty="0" err="1"/>
              <a:t>Sedanter</a:t>
            </a:r>
            <a:r>
              <a:rPr lang="tr-TR" dirty="0"/>
              <a:t> yaşamın doğuracağı sonuçlar iyi bilinmektedir. İnsanlar daha aktif olduğunda, kalp hastalıklarından ölüm riski, kanser ve diyabet riskleri azalır, ağırlıklarını daha kolay yönetirler, fiziksel iş kapasiteleri artar ve kas ve kemik sağlıkları, aynı zamanda psikolojik iyi hal ve yaşam kaliteleri de gelişir. </a:t>
            </a:r>
          </a:p>
          <a:p>
            <a:r>
              <a:rPr lang="tr-TR" dirty="0"/>
              <a:t>Fiziksel aktivite ile sadece beklenen yaşam süresinin uzaması değil, kalitesinin de artacağı araştırma sonuçlarıyla kanıtlanmıştır</a:t>
            </a:r>
          </a:p>
        </p:txBody>
      </p:sp>
      <p:pic>
        <p:nvPicPr>
          <p:cNvPr id="4" name="Resim 3">
            <a:extLst>
              <a:ext uri="{FF2B5EF4-FFF2-40B4-BE49-F238E27FC236}">
                <a16:creationId xmlns:a16="http://schemas.microsoft.com/office/drawing/2014/main" id="{784C279C-A988-44EB-9ABA-880396FF0B47}"/>
              </a:ext>
            </a:extLst>
          </p:cNvPr>
          <p:cNvPicPr>
            <a:picLocks noChangeAspect="1"/>
          </p:cNvPicPr>
          <p:nvPr/>
        </p:nvPicPr>
        <p:blipFill>
          <a:blip r:embed="rId2"/>
          <a:stretch>
            <a:fillRect/>
          </a:stretch>
        </p:blipFill>
        <p:spPr>
          <a:xfrm>
            <a:off x="8629650" y="4363085"/>
            <a:ext cx="3248025" cy="1948815"/>
          </a:xfrm>
          <a:prstGeom prst="rect">
            <a:avLst/>
          </a:prstGeom>
        </p:spPr>
      </p:pic>
    </p:spTree>
    <p:extLst>
      <p:ext uri="{BB962C8B-B14F-4D97-AF65-F5344CB8AC3E}">
        <p14:creationId xmlns:p14="http://schemas.microsoft.com/office/powerpoint/2010/main" val="830925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819A36-EC41-4121-8FC2-ABC4EBE110BC}"/>
              </a:ext>
            </a:extLst>
          </p:cNvPr>
          <p:cNvSpPr>
            <a:spLocks noGrp="1"/>
          </p:cNvSpPr>
          <p:nvPr>
            <p:ph type="title"/>
          </p:nvPr>
        </p:nvSpPr>
        <p:spPr>
          <a:xfrm>
            <a:off x="890587" y="379413"/>
            <a:ext cx="10515600" cy="1039605"/>
          </a:xfrm>
        </p:spPr>
        <p:txBody>
          <a:bodyPr>
            <a:normAutofit/>
          </a:bodyPr>
          <a:lstStyle/>
          <a:p>
            <a:r>
              <a:rPr lang="tr-TR" sz="4000" b="1" dirty="0">
                <a:latin typeface="+mn-lt"/>
              </a:rPr>
              <a:t>Koroner Kalp Hastalıkları</a:t>
            </a:r>
          </a:p>
        </p:txBody>
      </p:sp>
      <p:sp>
        <p:nvSpPr>
          <p:cNvPr id="3" name="İçerik Yer Tutucusu 2">
            <a:extLst>
              <a:ext uri="{FF2B5EF4-FFF2-40B4-BE49-F238E27FC236}">
                <a16:creationId xmlns:a16="http://schemas.microsoft.com/office/drawing/2014/main" id="{E01C45A7-39CD-4801-8AE3-F16DD8E7DC6D}"/>
              </a:ext>
            </a:extLst>
          </p:cNvPr>
          <p:cNvSpPr>
            <a:spLocks noGrp="1"/>
          </p:cNvSpPr>
          <p:nvPr>
            <p:ph idx="1"/>
          </p:nvPr>
        </p:nvSpPr>
        <p:spPr/>
        <p:txBody>
          <a:bodyPr/>
          <a:lstStyle/>
          <a:p>
            <a:pPr marL="0" indent="0">
              <a:buNone/>
            </a:pPr>
            <a:r>
              <a:rPr lang="tr-TR" dirty="0"/>
              <a:t>Aktif bir yaşam tarzının sağlanması ve en azından orta düzey aerobik zindelik egzersizleri ciddi kalp hastalıklarına yakalanmayı ya da bu hastalıklardan ölme riskini yarı yarıya azaltmaktadır.</a:t>
            </a:r>
          </a:p>
          <a:p>
            <a:pPr marL="0" indent="0">
              <a:buNone/>
            </a:pPr>
            <a:r>
              <a:rPr lang="tr-TR" dirty="0"/>
              <a:t> Düzenli yürüyüş, koroner kalp hastalıkları vakalarında bir azalma sağlamakta, benzer olarak işe bisiklet veya aktif yollarla gitmek, haftada dört saat eğlenceli aktivite veya haftada en az egzersiz aktivitesi yapmak koroner kalp </a:t>
            </a:r>
            <a:r>
              <a:rPr lang="tr-TR" dirty="0" err="1"/>
              <a:t>kastalık</a:t>
            </a:r>
            <a:r>
              <a:rPr lang="tr-TR" dirty="0"/>
              <a:t> riskini azaltmaktadır.</a:t>
            </a:r>
          </a:p>
        </p:txBody>
      </p:sp>
      <p:pic>
        <p:nvPicPr>
          <p:cNvPr id="4" name="Resim 3">
            <a:extLst>
              <a:ext uri="{FF2B5EF4-FFF2-40B4-BE49-F238E27FC236}">
                <a16:creationId xmlns:a16="http://schemas.microsoft.com/office/drawing/2014/main" id="{96B97F88-AEAB-4017-A2F9-94CD1C794177}"/>
              </a:ext>
            </a:extLst>
          </p:cNvPr>
          <p:cNvPicPr>
            <a:picLocks noChangeAspect="1"/>
          </p:cNvPicPr>
          <p:nvPr/>
        </p:nvPicPr>
        <p:blipFill>
          <a:blip r:embed="rId2"/>
          <a:stretch>
            <a:fillRect/>
          </a:stretch>
        </p:blipFill>
        <p:spPr>
          <a:xfrm>
            <a:off x="8886825" y="4466962"/>
            <a:ext cx="2999131" cy="1867163"/>
          </a:xfrm>
          <a:prstGeom prst="rect">
            <a:avLst/>
          </a:prstGeom>
        </p:spPr>
      </p:pic>
    </p:spTree>
    <p:extLst>
      <p:ext uri="{BB962C8B-B14F-4D97-AF65-F5344CB8AC3E}">
        <p14:creationId xmlns:p14="http://schemas.microsoft.com/office/powerpoint/2010/main" val="685753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9664B-C3B1-4CA0-970A-5538B6A714B3}"/>
              </a:ext>
            </a:extLst>
          </p:cNvPr>
          <p:cNvSpPr>
            <a:spLocks noGrp="1"/>
          </p:cNvSpPr>
          <p:nvPr>
            <p:ph type="title"/>
          </p:nvPr>
        </p:nvSpPr>
        <p:spPr/>
        <p:txBody>
          <a:bodyPr/>
          <a:lstStyle/>
          <a:p>
            <a:r>
              <a:rPr lang="tr-TR" b="1" dirty="0" err="1">
                <a:latin typeface="+mn-lt"/>
              </a:rPr>
              <a:t>Obezite</a:t>
            </a:r>
            <a:endParaRPr lang="tr-TR" b="1" dirty="0">
              <a:latin typeface="+mn-lt"/>
            </a:endParaRPr>
          </a:p>
        </p:txBody>
      </p:sp>
      <p:pic>
        <p:nvPicPr>
          <p:cNvPr id="4" name="İçerik Yer Tutucusu 3">
            <a:extLst>
              <a:ext uri="{FF2B5EF4-FFF2-40B4-BE49-F238E27FC236}">
                <a16:creationId xmlns:a16="http://schemas.microsoft.com/office/drawing/2014/main" id="{0443AD4C-6644-41EF-86CA-E13FC31E4457}"/>
              </a:ext>
            </a:extLst>
          </p:cNvPr>
          <p:cNvPicPr>
            <a:picLocks noGrp="1" noChangeAspect="1"/>
          </p:cNvPicPr>
          <p:nvPr>
            <p:ph idx="1"/>
          </p:nvPr>
        </p:nvPicPr>
        <p:blipFill>
          <a:blip r:embed="rId2"/>
          <a:stretch>
            <a:fillRect/>
          </a:stretch>
        </p:blipFill>
        <p:spPr>
          <a:xfrm>
            <a:off x="1871663" y="1357313"/>
            <a:ext cx="8415337" cy="4829175"/>
          </a:xfrm>
          <a:prstGeom prst="rect">
            <a:avLst/>
          </a:prstGeom>
        </p:spPr>
      </p:pic>
    </p:spTree>
    <p:extLst>
      <p:ext uri="{BB962C8B-B14F-4D97-AF65-F5344CB8AC3E}">
        <p14:creationId xmlns:p14="http://schemas.microsoft.com/office/powerpoint/2010/main" val="2976209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C524A9-A356-4E34-B0E4-CB2A282F9A39}"/>
              </a:ext>
            </a:extLst>
          </p:cNvPr>
          <p:cNvSpPr>
            <a:spLocks noGrp="1"/>
          </p:cNvSpPr>
          <p:nvPr>
            <p:ph type="title"/>
          </p:nvPr>
        </p:nvSpPr>
        <p:spPr>
          <a:xfrm>
            <a:off x="838200" y="365126"/>
            <a:ext cx="10515600" cy="920336"/>
          </a:xfrm>
        </p:spPr>
        <p:txBody>
          <a:bodyPr/>
          <a:lstStyle/>
          <a:p>
            <a:r>
              <a:rPr lang="tr-TR" b="1" dirty="0" err="1">
                <a:latin typeface="+mn-lt"/>
              </a:rPr>
              <a:t>Obezite</a:t>
            </a:r>
            <a:endParaRPr lang="tr-TR" b="1" dirty="0">
              <a:latin typeface="+mn-lt"/>
            </a:endParaRPr>
          </a:p>
        </p:txBody>
      </p:sp>
      <p:sp>
        <p:nvSpPr>
          <p:cNvPr id="3" name="İçerik Yer Tutucusu 2">
            <a:extLst>
              <a:ext uri="{FF2B5EF4-FFF2-40B4-BE49-F238E27FC236}">
                <a16:creationId xmlns:a16="http://schemas.microsoft.com/office/drawing/2014/main" id="{539790EF-CD45-4F40-A6D3-FFF564CD8A17}"/>
              </a:ext>
            </a:extLst>
          </p:cNvPr>
          <p:cNvSpPr>
            <a:spLocks noGrp="1"/>
          </p:cNvSpPr>
          <p:nvPr>
            <p:ph idx="1"/>
          </p:nvPr>
        </p:nvSpPr>
        <p:spPr>
          <a:xfrm>
            <a:off x="838200" y="1285462"/>
            <a:ext cx="10515600" cy="4891501"/>
          </a:xfrm>
        </p:spPr>
        <p:txBody>
          <a:bodyPr>
            <a:normAutofit lnSpcReduction="10000"/>
          </a:bodyPr>
          <a:lstStyle/>
          <a:p>
            <a:r>
              <a:rPr lang="tr-TR" dirty="0" err="1"/>
              <a:t>Obezite</a:t>
            </a:r>
            <a:r>
              <a:rPr lang="tr-TR" dirty="0"/>
              <a:t>, diğer hastalık durumlarından daha fazla olacak şekilde son yıllarda giderek artan hareketsiz yaşam, çevresel değişikliklerin (motorlu taşımacılık, elektronik ev araçları ve ekran eğlenceleri, ucuz yüksek enerji yoğunluklu besinler…) doğurduğu bir sonuçtur. </a:t>
            </a:r>
          </a:p>
          <a:p>
            <a:r>
              <a:rPr lang="tr-TR" dirty="0" err="1"/>
              <a:t>Obezite</a:t>
            </a:r>
            <a:r>
              <a:rPr lang="tr-TR" dirty="0"/>
              <a:t> görülme oranı son 20 yıldır üç kat artmıştır ve bu artan toplumsal yaygınlık, birçok gelişmiş ülkeye yansımıştır. Bu durumun artan enerji alımından çok, azalan fiziksel aktivite ile ilişkili olduğu belirlenmiştir. </a:t>
            </a:r>
          </a:p>
          <a:p>
            <a:r>
              <a:rPr lang="tr-TR" dirty="0"/>
              <a:t>Egzersiz fazla kilolu veya </a:t>
            </a:r>
            <a:r>
              <a:rPr lang="tr-TR" dirty="0" err="1"/>
              <a:t>obez</a:t>
            </a:r>
            <a:r>
              <a:rPr lang="tr-TR" dirty="0"/>
              <a:t> olan bireylerde ağırlık kaybı sağlamakta, enerji sınırlı diyetlerle birleştirildiğinde kilo kaybını artırmakta, kas dokularını koruyarak ve yağ kaybını artırarak vücut bileşimini geliştirmektedir. </a:t>
            </a:r>
          </a:p>
        </p:txBody>
      </p:sp>
    </p:spTree>
    <p:extLst>
      <p:ext uri="{BB962C8B-B14F-4D97-AF65-F5344CB8AC3E}">
        <p14:creationId xmlns:p14="http://schemas.microsoft.com/office/powerpoint/2010/main" val="2889166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CFA374-4C72-4484-9C3B-E9E737EC469C}"/>
              </a:ext>
            </a:extLst>
          </p:cNvPr>
          <p:cNvSpPr>
            <a:spLocks noGrp="1"/>
          </p:cNvSpPr>
          <p:nvPr>
            <p:ph type="title"/>
          </p:nvPr>
        </p:nvSpPr>
        <p:spPr>
          <a:xfrm>
            <a:off x="838200" y="365126"/>
            <a:ext cx="10515600" cy="893832"/>
          </a:xfrm>
        </p:spPr>
        <p:txBody>
          <a:bodyPr>
            <a:normAutofit/>
          </a:bodyPr>
          <a:lstStyle/>
          <a:p>
            <a:r>
              <a:rPr lang="tr-TR" sz="3600" b="1" dirty="0">
                <a:latin typeface="+mn-lt"/>
              </a:rPr>
              <a:t>Davranış</a:t>
            </a:r>
          </a:p>
        </p:txBody>
      </p:sp>
      <p:sp>
        <p:nvSpPr>
          <p:cNvPr id="3" name="İçerik Yer Tutucusu 2">
            <a:extLst>
              <a:ext uri="{FF2B5EF4-FFF2-40B4-BE49-F238E27FC236}">
                <a16:creationId xmlns:a16="http://schemas.microsoft.com/office/drawing/2014/main" id="{7A464F66-9AE7-467A-AE94-58696A696D6D}"/>
              </a:ext>
            </a:extLst>
          </p:cNvPr>
          <p:cNvSpPr>
            <a:spLocks noGrp="1"/>
          </p:cNvSpPr>
          <p:nvPr>
            <p:ph idx="1"/>
          </p:nvPr>
        </p:nvSpPr>
        <p:spPr>
          <a:xfrm>
            <a:off x="838200" y="1166191"/>
            <a:ext cx="10028583" cy="5010772"/>
          </a:xfrm>
        </p:spPr>
        <p:txBody>
          <a:bodyPr>
            <a:normAutofit/>
          </a:bodyPr>
          <a:lstStyle/>
          <a:p>
            <a:r>
              <a:rPr lang="tr-TR" dirty="0"/>
              <a:t>Davranış, psikoloji literatürüne göre canlıların dış dünyaya karşı gösterdikleri, bilişsel </a:t>
            </a:r>
            <a:r>
              <a:rPr lang="tr-TR" dirty="0" err="1"/>
              <a:t>alandai</a:t>
            </a:r>
            <a:r>
              <a:rPr lang="tr-TR" dirty="0"/>
              <a:t> </a:t>
            </a:r>
            <a:r>
              <a:rPr lang="tr-TR" dirty="0" err="1"/>
              <a:t>duyuşsal</a:t>
            </a:r>
            <a:r>
              <a:rPr lang="tr-TR" dirty="0"/>
              <a:t> alanda ve </a:t>
            </a:r>
            <a:r>
              <a:rPr lang="tr-TR" dirty="0" err="1"/>
              <a:t>psikomotor</a:t>
            </a:r>
            <a:r>
              <a:rPr lang="tr-TR" dirty="0"/>
              <a:t> alanda gösterdikleri tepkileri tanımlamak için kullanılan bir terimdir. </a:t>
            </a:r>
          </a:p>
          <a:p>
            <a:r>
              <a:rPr lang="tr-TR" dirty="0"/>
              <a:t>Bilişsel alan, </a:t>
            </a:r>
            <a:r>
              <a:rPr lang="tr-TR" dirty="0" err="1"/>
              <a:t>duyuşsal</a:t>
            </a:r>
            <a:r>
              <a:rPr lang="tr-TR" dirty="0"/>
              <a:t> alan ve </a:t>
            </a:r>
            <a:r>
              <a:rPr lang="tr-TR" dirty="0" err="1"/>
              <a:t>psikomotor</a:t>
            </a:r>
            <a:r>
              <a:rPr lang="tr-TR" dirty="0"/>
              <a:t> alan boyutları birbirleri ile etkileşim halinde olup bunun sonucunda davranışlar ortaya çıkar.</a:t>
            </a:r>
          </a:p>
          <a:p>
            <a:r>
              <a:rPr lang="tr-TR" dirty="0">
                <a:solidFill>
                  <a:schemeClr val="accent5"/>
                </a:solidFill>
              </a:rPr>
              <a:t> Davranış, cansız varlıklar için söz konusu değildir.</a:t>
            </a:r>
          </a:p>
          <a:p>
            <a:pPr marL="0" indent="0">
              <a:buNone/>
            </a:pPr>
            <a:endParaRPr lang="tr-TR" dirty="0"/>
          </a:p>
        </p:txBody>
      </p:sp>
    </p:spTree>
    <p:extLst>
      <p:ext uri="{BB962C8B-B14F-4D97-AF65-F5344CB8AC3E}">
        <p14:creationId xmlns:p14="http://schemas.microsoft.com/office/powerpoint/2010/main" val="3778513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DCB1F0-06D3-4414-98E2-5B7450BA1093}"/>
              </a:ext>
            </a:extLst>
          </p:cNvPr>
          <p:cNvSpPr>
            <a:spLocks noGrp="1"/>
          </p:cNvSpPr>
          <p:nvPr>
            <p:ph type="title"/>
          </p:nvPr>
        </p:nvSpPr>
        <p:spPr>
          <a:xfrm>
            <a:off x="838200" y="365125"/>
            <a:ext cx="10515600" cy="1013101"/>
          </a:xfrm>
        </p:spPr>
        <p:txBody>
          <a:bodyPr>
            <a:normAutofit/>
          </a:bodyPr>
          <a:lstStyle/>
          <a:p>
            <a:r>
              <a:rPr lang="tr-TR" sz="4000" b="1" dirty="0">
                <a:latin typeface="+mn-lt"/>
              </a:rPr>
              <a:t>Kanser</a:t>
            </a:r>
          </a:p>
        </p:txBody>
      </p:sp>
      <p:sp>
        <p:nvSpPr>
          <p:cNvPr id="3" name="İçerik Yer Tutucusu 2">
            <a:extLst>
              <a:ext uri="{FF2B5EF4-FFF2-40B4-BE49-F238E27FC236}">
                <a16:creationId xmlns:a16="http://schemas.microsoft.com/office/drawing/2014/main" id="{3567D8B3-48E4-41A6-9046-135982314C63}"/>
              </a:ext>
            </a:extLst>
          </p:cNvPr>
          <p:cNvSpPr>
            <a:spLocks noGrp="1"/>
          </p:cNvSpPr>
          <p:nvPr>
            <p:ph idx="1"/>
          </p:nvPr>
        </p:nvSpPr>
        <p:spPr>
          <a:xfrm>
            <a:off x="838199" y="1378226"/>
            <a:ext cx="8420101" cy="4798737"/>
          </a:xfrm>
        </p:spPr>
        <p:txBody>
          <a:bodyPr>
            <a:normAutofit/>
          </a:bodyPr>
          <a:lstStyle/>
          <a:p>
            <a:r>
              <a:rPr lang="tr-TR" dirty="0"/>
              <a:t>Kanser ölüm nedenlerinin başında gelmektedir. Boş zamanlarda veya hobi olarak yapılan fiziksel aktiviteler kanser riskini azaltmaktadır. Orta düzey aktivitelere kıyasla yüksek düzey aktivitelerin daha yararlı olduğu görülmektedir. </a:t>
            </a:r>
          </a:p>
          <a:p>
            <a:r>
              <a:rPr lang="tr-TR" dirty="0"/>
              <a:t>Egzersizin en güçlü koruyucu etkisi, %40–50 oranında risk azalmasının sağlandığı kolon veya </a:t>
            </a:r>
            <a:r>
              <a:rPr lang="tr-TR" dirty="0" err="1"/>
              <a:t>kolorektal</a:t>
            </a:r>
            <a:r>
              <a:rPr lang="tr-TR" dirty="0"/>
              <a:t> kanserlerdir. Fiziksel aktivite, akciğer kanserinin önlenmesinde sigara ve diğer yaşam tarzı değişikliklerinden sonra %40 oranında riskin azalmasını sağlamaktadır. </a:t>
            </a:r>
          </a:p>
        </p:txBody>
      </p:sp>
      <p:pic>
        <p:nvPicPr>
          <p:cNvPr id="4" name="Resim 3">
            <a:extLst>
              <a:ext uri="{FF2B5EF4-FFF2-40B4-BE49-F238E27FC236}">
                <a16:creationId xmlns:a16="http://schemas.microsoft.com/office/drawing/2014/main" id="{EF9D5E9A-4F4C-4AA3-A04D-8F0FAD65B69B}"/>
              </a:ext>
            </a:extLst>
          </p:cNvPr>
          <p:cNvPicPr>
            <a:picLocks noChangeAspect="1"/>
          </p:cNvPicPr>
          <p:nvPr/>
        </p:nvPicPr>
        <p:blipFill>
          <a:blip r:embed="rId2"/>
          <a:stretch>
            <a:fillRect/>
          </a:stretch>
        </p:blipFill>
        <p:spPr>
          <a:xfrm>
            <a:off x="9258300" y="1714500"/>
            <a:ext cx="2899222" cy="3134657"/>
          </a:xfrm>
          <a:prstGeom prst="rect">
            <a:avLst/>
          </a:prstGeom>
        </p:spPr>
      </p:pic>
    </p:spTree>
    <p:extLst>
      <p:ext uri="{BB962C8B-B14F-4D97-AF65-F5344CB8AC3E}">
        <p14:creationId xmlns:p14="http://schemas.microsoft.com/office/powerpoint/2010/main" val="958072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2502E9-EE89-4F1E-9522-E904F99441BC}"/>
              </a:ext>
            </a:extLst>
          </p:cNvPr>
          <p:cNvSpPr>
            <a:spLocks noGrp="1"/>
          </p:cNvSpPr>
          <p:nvPr>
            <p:ph type="title"/>
          </p:nvPr>
        </p:nvSpPr>
        <p:spPr>
          <a:xfrm>
            <a:off x="838200" y="365125"/>
            <a:ext cx="10515600" cy="721553"/>
          </a:xfrm>
        </p:spPr>
        <p:txBody>
          <a:bodyPr>
            <a:normAutofit/>
          </a:bodyPr>
          <a:lstStyle/>
          <a:p>
            <a:r>
              <a:rPr lang="tr-TR" sz="4000" b="1" dirty="0">
                <a:latin typeface="+mn-lt"/>
              </a:rPr>
              <a:t>Depresyon</a:t>
            </a:r>
          </a:p>
        </p:txBody>
      </p:sp>
      <p:sp>
        <p:nvSpPr>
          <p:cNvPr id="3" name="İçerik Yer Tutucusu 2">
            <a:extLst>
              <a:ext uri="{FF2B5EF4-FFF2-40B4-BE49-F238E27FC236}">
                <a16:creationId xmlns:a16="http://schemas.microsoft.com/office/drawing/2014/main" id="{257CDC20-BB6C-4814-BDBE-D01F39FED8F4}"/>
              </a:ext>
            </a:extLst>
          </p:cNvPr>
          <p:cNvSpPr>
            <a:spLocks noGrp="1"/>
          </p:cNvSpPr>
          <p:nvPr>
            <p:ph idx="1"/>
          </p:nvPr>
        </p:nvSpPr>
        <p:spPr>
          <a:xfrm>
            <a:off x="509588" y="1086678"/>
            <a:ext cx="10704443" cy="4918006"/>
          </a:xfrm>
        </p:spPr>
        <p:txBody>
          <a:bodyPr/>
          <a:lstStyle/>
          <a:p>
            <a:r>
              <a:rPr lang="tr-TR" dirty="0"/>
              <a:t>Dünya Sağlık Örgütü gittikçe daha çok sayıda kişiyi etkileyen depresyon ve </a:t>
            </a:r>
            <a:r>
              <a:rPr lang="tr-TR" dirty="0" err="1"/>
              <a:t>anksiyete</a:t>
            </a:r>
            <a:r>
              <a:rPr lang="tr-TR" dirty="0"/>
              <a:t> şeklindeki ruh hastalıklarının 2020 yılında yaşam kalitesini tehdit eden en önemli nedenlerinden biri olacağını tahmin etmektedir. </a:t>
            </a:r>
          </a:p>
          <a:p>
            <a:r>
              <a:rPr lang="tr-TR" dirty="0">
                <a:solidFill>
                  <a:schemeClr val="accent5"/>
                </a:solidFill>
              </a:rPr>
              <a:t>Bilimsel çalışmalar, fiziksel aktivitenin depresyonu azaltabileceğini göstermektedir. Çalışmaların çoğu, fiziksel aktivite ile kendini iyi hissetme hali ve olumlu duygular; kendi vücut görüntüsü hakkında daha olumlu algılama, kendine fiziksel değer verme ve kişinin kendisiyle gurur duyması gibi konularda iyi yönde gelişmeleri göstermektedir</a:t>
            </a:r>
          </a:p>
        </p:txBody>
      </p:sp>
      <p:pic>
        <p:nvPicPr>
          <p:cNvPr id="4" name="Resim 3">
            <a:extLst>
              <a:ext uri="{FF2B5EF4-FFF2-40B4-BE49-F238E27FC236}">
                <a16:creationId xmlns:a16="http://schemas.microsoft.com/office/drawing/2014/main" id="{35D0FF54-2707-42FD-B132-273254C9CB1E}"/>
              </a:ext>
            </a:extLst>
          </p:cNvPr>
          <p:cNvPicPr>
            <a:picLocks noChangeAspect="1"/>
          </p:cNvPicPr>
          <p:nvPr/>
        </p:nvPicPr>
        <p:blipFill>
          <a:blip r:embed="rId2"/>
          <a:stretch>
            <a:fillRect/>
          </a:stretch>
        </p:blipFill>
        <p:spPr>
          <a:xfrm>
            <a:off x="8572501" y="4375389"/>
            <a:ext cx="3396076" cy="1973853"/>
          </a:xfrm>
          <a:prstGeom prst="rect">
            <a:avLst/>
          </a:prstGeom>
        </p:spPr>
      </p:pic>
    </p:spTree>
    <p:extLst>
      <p:ext uri="{BB962C8B-B14F-4D97-AF65-F5344CB8AC3E}">
        <p14:creationId xmlns:p14="http://schemas.microsoft.com/office/powerpoint/2010/main" val="3523760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9A9591-5D19-4B54-B232-4ED76EBF0C05}"/>
              </a:ext>
            </a:extLst>
          </p:cNvPr>
          <p:cNvSpPr>
            <a:spLocks noGrp="1"/>
          </p:cNvSpPr>
          <p:nvPr>
            <p:ph type="title"/>
          </p:nvPr>
        </p:nvSpPr>
        <p:spPr>
          <a:xfrm>
            <a:off x="4174434" y="365125"/>
            <a:ext cx="7179365" cy="1325563"/>
          </a:xfrm>
        </p:spPr>
        <p:txBody>
          <a:bodyPr/>
          <a:lstStyle/>
          <a:p>
            <a:r>
              <a:rPr lang="tr-TR" b="1" dirty="0">
                <a:solidFill>
                  <a:schemeClr val="accent5"/>
                </a:solidFill>
                <a:latin typeface="+mn-lt"/>
              </a:rPr>
              <a:t>Fitness ve…</a:t>
            </a:r>
          </a:p>
        </p:txBody>
      </p:sp>
      <p:pic>
        <p:nvPicPr>
          <p:cNvPr id="4" name="İçerik Yer Tutucusu 3">
            <a:extLst>
              <a:ext uri="{FF2B5EF4-FFF2-40B4-BE49-F238E27FC236}">
                <a16:creationId xmlns:a16="http://schemas.microsoft.com/office/drawing/2014/main" id="{DCD07463-8091-4D29-AACD-06A2F3E11E4A}"/>
              </a:ext>
            </a:extLst>
          </p:cNvPr>
          <p:cNvPicPr>
            <a:picLocks noGrp="1" noChangeAspect="1"/>
          </p:cNvPicPr>
          <p:nvPr>
            <p:ph idx="1"/>
          </p:nvPr>
        </p:nvPicPr>
        <p:blipFill>
          <a:blip r:embed="rId2"/>
          <a:stretch>
            <a:fillRect/>
          </a:stretch>
        </p:blipFill>
        <p:spPr>
          <a:xfrm>
            <a:off x="1456862" y="1338470"/>
            <a:ext cx="9197886" cy="4838493"/>
          </a:xfrm>
          <a:prstGeom prst="rect">
            <a:avLst/>
          </a:prstGeom>
        </p:spPr>
      </p:pic>
    </p:spTree>
    <p:extLst>
      <p:ext uri="{BB962C8B-B14F-4D97-AF65-F5344CB8AC3E}">
        <p14:creationId xmlns:p14="http://schemas.microsoft.com/office/powerpoint/2010/main" val="1323722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34049DA-3A26-4593-BD50-641F92A32492}"/>
              </a:ext>
            </a:extLst>
          </p:cNvPr>
          <p:cNvSpPr>
            <a:spLocks noGrp="1"/>
          </p:cNvSpPr>
          <p:nvPr>
            <p:ph idx="1"/>
          </p:nvPr>
        </p:nvSpPr>
        <p:spPr>
          <a:xfrm>
            <a:off x="838199" y="596348"/>
            <a:ext cx="10783957" cy="5580615"/>
          </a:xfrm>
        </p:spPr>
        <p:txBody>
          <a:bodyPr>
            <a:normAutofit/>
          </a:bodyPr>
          <a:lstStyle/>
          <a:p>
            <a:pPr algn="l" fontAlgn="base"/>
            <a:r>
              <a:rPr lang="tr-TR" b="0" i="0" dirty="0">
                <a:solidFill>
                  <a:srgbClr val="555555"/>
                </a:solidFill>
                <a:effectLst/>
                <a:latin typeface="Gilroy"/>
              </a:rPr>
              <a:t>Her sporcunun mevcut bir kapasitesi ve bir de potansiyel kapasitesi vardır. Spor koçu, sporcunun kendi içinde var olan potansiyel kapasitesini açığa çıkarmada en önemli kişidir.</a:t>
            </a:r>
          </a:p>
          <a:p>
            <a:pPr algn="l" fontAlgn="base"/>
            <a:endParaRPr lang="tr-TR" b="0" i="0" dirty="0">
              <a:solidFill>
                <a:srgbClr val="555555"/>
              </a:solidFill>
              <a:effectLst/>
              <a:latin typeface="Gilroy"/>
            </a:endParaRPr>
          </a:p>
          <a:p>
            <a:pPr algn="l" fontAlgn="base"/>
            <a:r>
              <a:rPr lang="tr-TR" b="0" i="0" dirty="0">
                <a:solidFill>
                  <a:srgbClr val="555555"/>
                </a:solidFill>
                <a:effectLst/>
                <a:latin typeface="Gilroy"/>
              </a:rPr>
              <a:t> </a:t>
            </a:r>
            <a:r>
              <a:rPr lang="tr-TR" b="0" i="0" dirty="0">
                <a:solidFill>
                  <a:schemeClr val="accent2">
                    <a:lumMod val="75000"/>
                  </a:schemeClr>
                </a:solidFill>
                <a:effectLst/>
                <a:latin typeface="Gilroy"/>
              </a:rPr>
              <a:t>Sporcunun potansiyelini açığa çıkarmada spor koçu gerekli tüm metot ve yöntemleri kullanır ve sporcunun kendisini ileri seviyeye taşımada gerekli adımları atmasını sağlar.</a:t>
            </a:r>
          </a:p>
          <a:p>
            <a:pPr marL="0" indent="0" algn="l" fontAlgn="base">
              <a:buNone/>
            </a:pPr>
            <a:endParaRPr lang="tr-TR" b="0" i="0" dirty="0">
              <a:solidFill>
                <a:srgbClr val="555555"/>
              </a:solidFill>
              <a:effectLst/>
              <a:latin typeface="Gilroy"/>
            </a:endParaRPr>
          </a:p>
          <a:p>
            <a:pPr algn="l" fontAlgn="base"/>
            <a:r>
              <a:rPr lang="tr-TR" b="0" i="0" dirty="0">
                <a:solidFill>
                  <a:srgbClr val="555555"/>
                </a:solidFill>
                <a:effectLst/>
                <a:latin typeface="Gilroy"/>
              </a:rPr>
              <a:t>Spor koçu, birlikte çalıştığı sporcuların kendi kapasitelerini maksimuma çıkarması yolunda tüm eksik ve aksayan yönleri de tespit ederek, bunları düzeltmeye yönelik planları yapan ve beraber çalıştıkları kişilerle bir takım ruhu içerisinde onları motive ederek başarıya ulaştıran kişidir.</a:t>
            </a:r>
          </a:p>
          <a:p>
            <a:endParaRPr lang="tr-TR" dirty="0"/>
          </a:p>
        </p:txBody>
      </p:sp>
    </p:spTree>
    <p:extLst>
      <p:ext uri="{BB962C8B-B14F-4D97-AF65-F5344CB8AC3E}">
        <p14:creationId xmlns:p14="http://schemas.microsoft.com/office/powerpoint/2010/main" val="2233494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6ED96F-DD4D-451A-90DC-EFB98169ADF8}"/>
              </a:ext>
            </a:extLst>
          </p:cNvPr>
          <p:cNvSpPr>
            <a:spLocks noGrp="1"/>
          </p:cNvSpPr>
          <p:nvPr>
            <p:ph type="title"/>
          </p:nvPr>
        </p:nvSpPr>
        <p:spPr/>
        <p:txBody>
          <a:bodyPr>
            <a:normAutofit/>
          </a:bodyPr>
          <a:lstStyle/>
          <a:p>
            <a:r>
              <a:rPr lang="tr-TR" sz="4000" b="1" dirty="0">
                <a:latin typeface="+mn-lt"/>
              </a:rPr>
              <a:t>Fiziksel Egzersizlere Koçluk Teknikleri</a:t>
            </a:r>
          </a:p>
        </p:txBody>
      </p:sp>
      <p:sp>
        <p:nvSpPr>
          <p:cNvPr id="3" name="İçerik Yer Tutucusu 2">
            <a:extLst>
              <a:ext uri="{FF2B5EF4-FFF2-40B4-BE49-F238E27FC236}">
                <a16:creationId xmlns:a16="http://schemas.microsoft.com/office/drawing/2014/main" id="{46E1AFB9-36E9-4165-9CA0-40169B4962E1}"/>
              </a:ext>
            </a:extLst>
          </p:cNvPr>
          <p:cNvSpPr>
            <a:spLocks noGrp="1"/>
          </p:cNvSpPr>
          <p:nvPr>
            <p:ph idx="1"/>
          </p:nvPr>
        </p:nvSpPr>
        <p:spPr>
          <a:xfrm>
            <a:off x="838199" y="1457739"/>
            <a:ext cx="10850217" cy="4679467"/>
          </a:xfrm>
        </p:spPr>
        <p:txBody>
          <a:bodyPr>
            <a:normAutofit lnSpcReduction="10000"/>
          </a:bodyPr>
          <a:lstStyle/>
          <a:p>
            <a:pPr marL="0" indent="0">
              <a:buNone/>
            </a:pPr>
            <a:r>
              <a:rPr lang="tr-TR" b="1" dirty="0">
                <a:solidFill>
                  <a:schemeClr val="accent5"/>
                </a:solidFill>
              </a:rPr>
              <a:t>Eğitimde kullanılan başarılı öğretim yöntemlerini geliştirmek İyi bir Eğitimci olmak, spor ve fiziksel aktivite yönergesi şu yaklaşımlarla nitelendirilmektedir: </a:t>
            </a:r>
          </a:p>
          <a:p>
            <a:r>
              <a:rPr lang="tr-TR" dirty="0"/>
              <a:t> Yönlendirme ve destekleme </a:t>
            </a:r>
          </a:p>
          <a:p>
            <a:r>
              <a:rPr lang="tr-TR" dirty="0"/>
              <a:t>Başarıyı kullanma ve sürdürme teknikleri </a:t>
            </a:r>
          </a:p>
          <a:p>
            <a:r>
              <a:rPr lang="tr-TR" dirty="0"/>
              <a:t> Grup ve ekip çalışması fırsatları </a:t>
            </a:r>
          </a:p>
          <a:p>
            <a:r>
              <a:rPr lang="tr-TR" dirty="0"/>
              <a:t>Mücadele gerektiren durumlar </a:t>
            </a:r>
          </a:p>
          <a:p>
            <a:r>
              <a:rPr lang="tr-TR" dirty="0"/>
              <a:t>Becerileri geliştirmek için oyun temelli aktivite kullanımı  </a:t>
            </a:r>
          </a:p>
          <a:p>
            <a:r>
              <a:rPr lang="tr-TR" dirty="0"/>
              <a:t>Hedefin tehdit edici olmayan kullanımı  </a:t>
            </a:r>
          </a:p>
          <a:p>
            <a:r>
              <a:rPr lang="tr-TR" dirty="0"/>
              <a:t>Gelişimin izlenmesi</a:t>
            </a:r>
          </a:p>
        </p:txBody>
      </p:sp>
    </p:spTree>
    <p:extLst>
      <p:ext uri="{BB962C8B-B14F-4D97-AF65-F5344CB8AC3E}">
        <p14:creationId xmlns:p14="http://schemas.microsoft.com/office/powerpoint/2010/main" val="1912240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CFA374-4C72-4484-9C3B-E9E737EC469C}"/>
              </a:ext>
            </a:extLst>
          </p:cNvPr>
          <p:cNvSpPr>
            <a:spLocks noGrp="1"/>
          </p:cNvSpPr>
          <p:nvPr>
            <p:ph type="title"/>
          </p:nvPr>
        </p:nvSpPr>
        <p:spPr>
          <a:xfrm>
            <a:off x="838200" y="365126"/>
            <a:ext cx="10515600" cy="893832"/>
          </a:xfrm>
        </p:spPr>
        <p:txBody>
          <a:bodyPr>
            <a:normAutofit/>
          </a:bodyPr>
          <a:lstStyle/>
          <a:p>
            <a:r>
              <a:rPr lang="tr-TR" sz="3600" b="1" dirty="0">
                <a:latin typeface="+mn-lt"/>
              </a:rPr>
              <a:t>Davranış</a:t>
            </a:r>
          </a:p>
        </p:txBody>
      </p:sp>
      <p:sp>
        <p:nvSpPr>
          <p:cNvPr id="3" name="İçerik Yer Tutucusu 2">
            <a:extLst>
              <a:ext uri="{FF2B5EF4-FFF2-40B4-BE49-F238E27FC236}">
                <a16:creationId xmlns:a16="http://schemas.microsoft.com/office/drawing/2014/main" id="{7A464F66-9AE7-467A-AE94-58696A696D6D}"/>
              </a:ext>
            </a:extLst>
          </p:cNvPr>
          <p:cNvSpPr>
            <a:spLocks noGrp="1"/>
          </p:cNvSpPr>
          <p:nvPr>
            <p:ph idx="1"/>
          </p:nvPr>
        </p:nvSpPr>
        <p:spPr>
          <a:xfrm>
            <a:off x="838200" y="768626"/>
            <a:ext cx="10515600" cy="5408337"/>
          </a:xfrm>
        </p:spPr>
        <p:txBody>
          <a:bodyPr>
            <a:normAutofit/>
          </a:bodyPr>
          <a:lstStyle/>
          <a:p>
            <a:pPr marL="0" indent="0">
              <a:buNone/>
            </a:pPr>
            <a:endParaRPr lang="tr-TR" dirty="0"/>
          </a:p>
          <a:p>
            <a:r>
              <a:rPr lang="tr-TR" dirty="0"/>
              <a:t>Davranış, canlıların çevre ile etkileşim ve çevre ile uyum mekanizmalarının tamamını içerir. </a:t>
            </a:r>
          </a:p>
          <a:p>
            <a:r>
              <a:rPr lang="tr-TR" dirty="0"/>
              <a:t>Evrimsel teoriye göre de çevreye en iyi uyumu gösteren canlıların hayatta kalma olasılıkları diğer canlılara göre daha yüksektir.</a:t>
            </a:r>
          </a:p>
          <a:p>
            <a:r>
              <a:rPr lang="tr-TR" dirty="0"/>
              <a:t>Bununla birlikte davranış bileşenleri; nöroloji, antropoloji ve sosyolojinin konusudur.</a:t>
            </a:r>
          </a:p>
          <a:p>
            <a:r>
              <a:rPr lang="tr-TR" dirty="0"/>
              <a:t>Gelişmiş canlılarda iç ve dış uyaranlardan aldıkları uyarıcılara karşı gösterdikleri tepki, sinir ve hormon sistemi tarafından yönetilir. </a:t>
            </a:r>
          </a:p>
          <a:p>
            <a:r>
              <a:rPr lang="tr-TR" dirty="0"/>
              <a:t>Bu tepkileri yöneten sisteme de </a:t>
            </a:r>
            <a:r>
              <a:rPr lang="tr-TR" dirty="0" err="1"/>
              <a:t>homeostazi</a:t>
            </a:r>
            <a:r>
              <a:rPr lang="tr-TR" dirty="0"/>
              <a:t> denir.</a:t>
            </a:r>
          </a:p>
        </p:txBody>
      </p:sp>
    </p:spTree>
    <p:extLst>
      <p:ext uri="{BB962C8B-B14F-4D97-AF65-F5344CB8AC3E}">
        <p14:creationId xmlns:p14="http://schemas.microsoft.com/office/powerpoint/2010/main" val="4034939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F2CF6F-1EB7-4828-972F-574DBC4ACA80}"/>
              </a:ext>
            </a:extLst>
          </p:cNvPr>
          <p:cNvSpPr>
            <a:spLocks noGrp="1"/>
          </p:cNvSpPr>
          <p:nvPr>
            <p:ph type="title"/>
          </p:nvPr>
        </p:nvSpPr>
        <p:spPr/>
        <p:txBody>
          <a:bodyPr>
            <a:normAutofit/>
          </a:bodyPr>
          <a:lstStyle/>
          <a:p>
            <a:r>
              <a:rPr lang="tr-TR" sz="4000" b="1" dirty="0">
                <a:latin typeface="+mn-lt"/>
              </a:rPr>
              <a:t>Fiziksel Aktivite </a:t>
            </a:r>
          </a:p>
        </p:txBody>
      </p:sp>
      <p:sp>
        <p:nvSpPr>
          <p:cNvPr id="3" name="İçerik Yer Tutucusu 2">
            <a:extLst>
              <a:ext uri="{FF2B5EF4-FFF2-40B4-BE49-F238E27FC236}">
                <a16:creationId xmlns:a16="http://schemas.microsoft.com/office/drawing/2014/main" id="{76DC1EFD-67F9-4B7B-BD93-01CF1275722D}"/>
              </a:ext>
            </a:extLst>
          </p:cNvPr>
          <p:cNvSpPr>
            <a:spLocks noGrp="1"/>
          </p:cNvSpPr>
          <p:nvPr>
            <p:ph idx="1"/>
          </p:nvPr>
        </p:nvSpPr>
        <p:spPr>
          <a:xfrm>
            <a:off x="353875" y="1388304"/>
            <a:ext cx="10999925" cy="4351338"/>
          </a:xfrm>
        </p:spPr>
        <p:txBody>
          <a:bodyPr>
            <a:normAutofit/>
          </a:bodyPr>
          <a:lstStyle/>
          <a:p>
            <a:r>
              <a:rPr lang="tr-TR" dirty="0"/>
              <a:t>Her </a:t>
            </a:r>
            <a:r>
              <a:rPr lang="tr-TR" dirty="0" err="1"/>
              <a:t>günki</a:t>
            </a:r>
            <a:r>
              <a:rPr lang="tr-TR" dirty="0"/>
              <a:t> işlevler sırasında iskelet kasları yoluyla meydana gelen istemli hareketlerin toplamı” olarak değerlendirilebilir </a:t>
            </a:r>
          </a:p>
          <a:p>
            <a:pPr marL="0" indent="0">
              <a:buNone/>
            </a:pPr>
            <a:r>
              <a:rPr lang="tr-TR" dirty="0"/>
              <a:t>(264, </a:t>
            </a:r>
            <a:r>
              <a:rPr lang="tr-TR" dirty="0" err="1"/>
              <a:t>Toad</a:t>
            </a:r>
            <a:r>
              <a:rPr lang="tr-TR" dirty="0"/>
              <a:t> Makalesi Alıntı). </a:t>
            </a:r>
          </a:p>
          <a:p>
            <a:r>
              <a:rPr lang="tr-TR" dirty="0"/>
              <a:t>Fiziksel aktiviteler, iskelet kasları ile yapılan enerji harcanan vücut hareketlerinin tamamıdır. </a:t>
            </a:r>
          </a:p>
          <a:p>
            <a:r>
              <a:rPr lang="tr-TR" dirty="0"/>
              <a:t>Türkiye toplumunda ise egzersiz davranışı, spor ve fiziksel hareket kavramları eş değer anlamlarda algılanmakta olup her bir kavram literatürde farklı şekilde tanımlanmaktadır.</a:t>
            </a:r>
          </a:p>
          <a:p>
            <a:endParaRPr lang="tr-TR" dirty="0"/>
          </a:p>
          <a:p>
            <a:endParaRPr lang="tr-TR" dirty="0"/>
          </a:p>
          <a:p>
            <a:endParaRPr lang="tr-TR" dirty="0"/>
          </a:p>
        </p:txBody>
      </p:sp>
      <p:pic>
        <p:nvPicPr>
          <p:cNvPr id="4" name="Resim 3">
            <a:extLst>
              <a:ext uri="{FF2B5EF4-FFF2-40B4-BE49-F238E27FC236}">
                <a16:creationId xmlns:a16="http://schemas.microsoft.com/office/drawing/2014/main" id="{E74235F7-79DD-4BB8-92DA-64FFC72FA387}"/>
              </a:ext>
            </a:extLst>
          </p:cNvPr>
          <p:cNvPicPr>
            <a:picLocks noChangeAspect="1"/>
          </p:cNvPicPr>
          <p:nvPr/>
        </p:nvPicPr>
        <p:blipFill>
          <a:blip r:embed="rId2"/>
          <a:stretch>
            <a:fillRect/>
          </a:stretch>
        </p:blipFill>
        <p:spPr>
          <a:xfrm>
            <a:off x="10010775" y="4196798"/>
            <a:ext cx="2181225" cy="2095500"/>
          </a:xfrm>
          <a:prstGeom prst="rect">
            <a:avLst/>
          </a:prstGeom>
        </p:spPr>
      </p:pic>
    </p:spTree>
    <p:extLst>
      <p:ext uri="{BB962C8B-B14F-4D97-AF65-F5344CB8AC3E}">
        <p14:creationId xmlns:p14="http://schemas.microsoft.com/office/powerpoint/2010/main" val="2013890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F9B40C-6A5F-41BF-B3E7-469149F69CF6}"/>
              </a:ext>
            </a:extLst>
          </p:cNvPr>
          <p:cNvSpPr>
            <a:spLocks noGrp="1"/>
          </p:cNvSpPr>
          <p:nvPr>
            <p:ph type="title"/>
          </p:nvPr>
        </p:nvSpPr>
        <p:spPr/>
        <p:txBody>
          <a:bodyPr>
            <a:normAutofit/>
          </a:bodyPr>
          <a:lstStyle/>
          <a:p>
            <a:r>
              <a:rPr lang="tr-TR" sz="4000" b="1" dirty="0">
                <a:latin typeface="+mn-lt"/>
              </a:rPr>
              <a:t>Egzersiz</a:t>
            </a:r>
          </a:p>
        </p:txBody>
      </p:sp>
      <p:sp>
        <p:nvSpPr>
          <p:cNvPr id="3" name="İçerik Yer Tutucusu 2">
            <a:extLst>
              <a:ext uri="{FF2B5EF4-FFF2-40B4-BE49-F238E27FC236}">
                <a16:creationId xmlns:a16="http://schemas.microsoft.com/office/drawing/2014/main" id="{E7E8590C-65BD-466D-8F26-4B4A3CDD8D9B}"/>
              </a:ext>
            </a:extLst>
          </p:cNvPr>
          <p:cNvSpPr>
            <a:spLocks noGrp="1"/>
          </p:cNvSpPr>
          <p:nvPr>
            <p:ph idx="1"/>
          </p:nvPr>
        </p:nvSpPr>
        <p:spPr>
          <a:xfrm>
            <a:off x="838200" y="1825625"/>
            <a:ext cx="9233452" cy="3011418"/>
          </a:xfrm>
        </p:spPr>
        <p:txBody>
          <a:bodyPr/>
          <a:lstStyle/>
          <a:p>
            <a:r>
              <a:rPr lang="tr-TR" dirty="0"/>
              <a:t>Bir plan dahilinde yapılandırılmış, fiziksel kondisyona ulaşmak ve geliştirmek/ sürdürebilmek amacıyla tekrar edilmesi gereken bir aktivite olup fiziksel etkinliğin alt kümesi olarak ele alınır.</a:t>
            </a:r>
          </a:p>
          <a:p>
            <a:endParaRPr lang="tr-TR" dirty="0"/>
          </a:p>
        </p:txBody>
      </p:sp>
      <p:pic>
        <p:nvPicPr>
          <p:cNvPr id="4" name="Resim 3">
            <a:extLst>
              <a:ext uri="{FF2B5EF4-FFF2-40B4-BE49-F238E27FC236}">
                <a16:creationId xmlns:a16="http://schemas.microsoft.com/office/drawing/2014/main" id="{A11B3D83-DD72-4F40-B2EB-4FE1BE036EC5}"/>
              </a:ext>
            </a:extLst>
          </p:cNvPr>
          <p:cNvPicPr>
            <a:picLocks noChangeAspect="1"/>
          </p:cNvPicPr>
          <p:nvPr/>
        </p:nvPicPr>
        <p:blipFill>
          <a:blip r:embed="rId2"/>
          <a:stretch>
            <a:fillRect/>
          </a:stretch>
        </p:blipFill>
        <p:spPr>
          <a:xfrm>
            <a:off x="8510168" y="3816626"/>
            <a:ext cx="3681832" cy="2557668"/>
          </a:xfrm>
          <a:prstGeom prst="rect">
            <a:avLst/>
          </a:prstGeom>
        </p:spPr>
      </p:pic>
      <p:pic>
        <p:nvPicPr>
          <p:cNvPr id="5" name="Resim 4">
            <a:extLst>
              <a:ext uri="{FF2B5EF4-FFF2-40B4-BE49-F238E27FC236}">
                <a16:creationId xmlns:a16="http://schemas.microsoft.com/office/drawing/2014/main" id="{C132F745-4B5F-4DC8-9044-D78290158686}"/>
              </a:ext>
            </a:extLst>
          </p:cNvPr>
          <p:cNvPicPr>
            <a:picLocks noChangeAspect="1"/>
          </p:cNvPicPr>
          <p:nvPr/>
        </p:nvPicPr>
        <p:blipFill>
          <a:blip r:embed="rId3"/>
          <a:stretch>
            <a:fillRect/>
          </a:stretch>
        </p:blipFill>
        <p:spPr>
          <a:xfrm>
            <a:off x="1" y="3429000"/>
            <a:ext cx="3564834" cy="2974905"/>
          </a:xfrm>
          <a:prstGeom prst="rect">
            <a:avLst/>
          </a:prstGeom>
        </p:spPr>
      </p:pic>
    </p:spTree>
    <p:extLst>
      <p:ext uri="{BB962C8B-B14F-4D97-AF65-F5344CB8AC3E}">
        <p14:creationId xmlns:p14="http://schemas.microsoft.com/office/powerpoint/2010/main" val="3561948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50B7C4-16D8-4969-B09C-D4FB827CD223}"/>
              </a:ext>
            </a:extLst>
          </p:cNvPr>
          <p:cNvSpPr>
            <a:spLocks noGrp="1"/>
          </p:cNvSpPr>
          <p:nvPr>
            <p:ph type="title"/>
          </p:nvPr>
        </p:nvSpPr>
        <p:spPr/>
        <p:txBody>
          <a:bodyPr>
            <a:normAutofit/>
          </a:bodyPr>
          <a:lstStyle/>
          <a:p>
            <a:r>
              <a:rPr lang="tr-TR" sz="4000" b="1" dirty="0">
                <a:latin typeface="+mn-lt"/>
              </a:rPr>
              <a:t>Egzersiz Davranış Modelleri</a:t>
            </a:r>
          </a:p>
        </p:txBody>
      </p:sp>
      <p:sp>
        <p:nvSpPr>
          <p:cNvPr id="3" name="İçerik Yer Tutucusu 2">
            <a:extLst>
              <a:ext uri="{FF2B5EF4-FFF2-40B4-BE49-F238E27FC236}">
                <a16:creationId xmlns:a16="http://schemas.microsoft.com/office/drawing/2014/main" id="{E5E0F21C-007F-4EC5-8A1E-BEF273921FDD}"/>
              </a:ext>
            </a:extLst>
          </p:cNvPr>
          <p:cNvSpPr>
            <a:spLocks noGrp="1"/>
          </p:cNvSpPr>
          <p:nvPr>
            <p:ph idx="1"/>
          </p:nvPr>
        </p:nvSpPr>
        <p:spPr>
          <a:xfrm>
            <a:off x="838200" y="1524000"/>
            <a:ext cx="10515600" cy="4652963"/>
          </a:xfrm>
        </p:spPr>
        <p:txBody>
          <a:bodyPr>
            <a:normAutofit/>
          </a:bodyPr>
          <a:lstStyle/>
          <a:p>
            <a:r>
              <a:rPr lang="tr-TR" dirty="0"/>
              <a:t>Fiziksel aktivitenin sağlığa birçok faydası olmasına karşın insanların büyük bir kısmı yaşamlarında egzersiz yapmaya motive değildir. Bilginin davranış üzerinde etkisi olmadığı bu alanda açıkça görülmektedir.</a:t>
            </a:r>
          </a:p>
          <a:p>
            <a:r>
              <a:rPr lang="tr-TR" dirty="0"/>
              <a:t> Bu nedenden dolayı literatürde egzersiz davranışıyla ilgili birçok araştırma yapılmıştır.</a:t>
            </a:r>
          </a:p>
          <a:p>
            <a:r>
              <a:rPr lang="tr-TR" dirty="0"/>
              <a:t>İnsanların davranışlarının değişiminde ve geliştirmesinde, o davranışa karşı sergilediği tutum, davranışı sürdürmeye karşı olan niyeti ve davranışı hayata geçirmede algıladığı zorluk derecesi gibi psikolojik etmenler egzersiz davranışının birey hayatındaki yerini anlamamıza yardımcı olur.</a:t>
            </a:r>
          </a:p>
          <a:p>
            <a:endParaRPr lang="tr-TR" dirty="0"/>
          </a:p>
        </p:txBody>
      </p:sp>
    </p:spTree>
    <p:extLst>
      <p:ext uri="{BB962C8B-B14F-4D97-AF65-F5344CB8AC3E}">
        <p14:creationId xmlns:p14="http://schemas.microsoft.com/office/powerpoint/2010/main" val="292459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50B7C4-16D8-4969-B09C-D4FB827CD223}"/>
              </a:ext>
            </a:extLst>
          </p:cNvPr>
          <p:cNvSpPr>
            <a:spLocks noGrp="1"/>
          </p:cNvSpPr>
          <p:nvPr>
            <p:ph type="title"/>
          </p:nvPr>
        </p:nvSpPr>
        <p:spPr/>
        <p:txBody>
          <a:bodyPr>
            <a:normAutofit/>
          </a:bodyPr>
          <a:lstStyle/>
          <a:p>
            <a:r>
              <a:rPr lang="tr-TR" sz="4000" b="1" dirty="0">
                <a:latin typeface="+mn-lt"/>
              </a:rPr>
              <a:t>Egzersiz Davranış Modelleri</a:t>
            </a:r>
          </a:p>
        </p:txBody>
      </p:sp>
      <p:sp>
        <p:nvSpPr>
          <p:cNvPr id="3" name="İçerik Yer Tutucusu 2">
            <a:extLst>
              <a:ext uri="{FF2B5EF4-FFF2-40B4-BE49-F238E27FC236}">
                <a16:creationId xmlns:a16="http://schemas.microsoft.com/office/drawing/2014/main" id="{E5E0F21C-007F-4EC5-8A1E-BEF273921FDD}"/>
              </a:ext>
            </a:extLst>
          </p:cNvPr>
          <p:cNvSpPr>
            <a:spLocks noGrp="1"/>
          </p:cNvSpPr>
          <p:nvPr>
            <p:ph idx="1"/>
          </p:nvPr>
        </p:nvSpPr>
        <p:spPr>
          <a:xfrm>
            <a:off x="838200" y="675862"/>
            <a:ext cx="10515600" cy="5501102"/>
          </a:xfrm>
        </p:spPr>
        <p:txBody>
          <a:bodyPr>
            <a:normAutofit/>
          </a:bodyPr>
          <a:lstStyle/>
          <a:p>
            <a:pPr marL="0" indent="0">
              <a:buNone/>
            </a:pPr>
            <a:endParaRPr lang="tr-TR" dirty="0"/>
          </a:p>
          <a:p>
            <a:endParaRPr lang="tr-TR" dirty="0"/>
          </a:p>
          <a:p>
            <a:r>
              <a:rPr lang="tr-TR" dirty="0"/>
              <a:t>Egzersiz davranışları ile ilgili ortaya konan modeller, inanç tutum temelinde olan modeller, yeterlilik temelli modeller, kontrol temelli, aşama temelli modeller olarak sınıflandırılabilir.</a:t>
            </a:r>
          </a:p>
          <a:p>
            <a:r>
              <a:rPr lang="tr-TR" dirty="0"/>
              <a:t> Bunun yanında da birden fazla temeli konu eden modeller de incelemeye değerdir.</a:t>
            </a:r>
          </a:p>
        </p:txBody>
      </p:sp>
    </p:spTree>
    <p:extLst>
      <p:ext uri="{BB962C8B-B14F-4D97-AF65-F5344CB8AC3E}">
        <p14:creationId xmlns:p14="http://schemas.microsoft.com/office/powerpoint/2010/main" val="581568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BC1FF4-D4C1-4578-9A21-E15EFCE70874}"/>
              </a:ext>
            </a:extLst>
          </p:cNvPr>
          <p:cNvSpPr>
            <a:spLocks noGrp="1"/>
          </p:cNvSpPr>
          <p:nvPr>
            <p:ph type="title"/>
          </p:nvPr>
        </p:nvSpPr>
        <p:spPr>
          <a:xfrm>
            <a:off x="1815548" y="497648"/>
            <a:ext cx="9697278" cy="946840"/>
          </a:xfrm>
        </p:spPr>
        <p:txBody>
          <a:bodyPr>
            <a:normAutofit fontScale="90000"/>
          </a:bodyPr>
          <a:lstStyle/>
          <a:p>
            <a:r>
              <a:rPr lang="tr-TR" sz="4000" b="1" dirty="0">
                <a:latin typeface="+mn-lt"/>
              </a:rPr>
              <a:t>Değişim Aşamaları</a:t>
            </a:r>
            <a:br>
              <a:rPr lang="tr-TR" dirty="0"/>
            </a:br>
            <a:endParaRPr lang="tr-TR" dirty="0"/>
          </a:p>
        </p:txBody>
      </p:sp>
      <p:sp>
        <p:nvSpPr>
          <p:cNvPr id="3" name="İçerik Yer Tutucusu 2">
            <a:extLst>
              <a:ext uri="{FF2B5EF4-FFF2-40B4-BE49-F238E27FC236}">
                <a16:creationId xmlns:a16="http://schemas.microsoft.com/office/drawing/2014/main" id="{EB1D7242-BC35-4772-840E-49AA830D3D9C}"/>
              </a:ext>
            </a:extLst>
          </p:cNvPr>
          <p:cNvSpPr>
            <a:spLocks noGrp="1"/>
          </p:cNvSpPr>
          <p:nvPr>
            <p:ph idx="1"/>
          </p:nvPr>
        </p:nvSpPr>
        <p:spPr>
          <a:xfrm>
            <a:off x="1934816" y="1311966"/>
            <a:ext cx="9418983" cy="4864997"/>
          </a:xfrm>
        </p:spPr>
        <p:txBody>
          <a:bodyPr>
            <a:normAutofit/>
          </a:bodyPr>
          <a:lstStyle/>
          <a:p>
            <a:r>
              <a:rPr lang="tr-TR" dirty="0"/>
              <a:t> Bilinçlenme (Farkındalık)…</a:t>
            </a:r>
          </a:p>
          <a:p>
            <a:r>
              <a:rPr lang="tr-TR" dirty="0"/>
              <a:t> Duygusal uyarılma…</a:t>
            </a:r>
          </a:p>
          <a:p>
            <a:r>
              <a:rPr lang="tr-TR" dirty="0"/>
              <a:t> Çevreyi yeniden değerlendirme…</a:t>
            </a:r>
          </a:p>
          <a:p>
            <a:r>
              <a:rPr lang="tr-TR" dirty="0"/>
              <a:t> Kendini yeniden değerlendirme…</a:t>
            </a:r>
          </a:p>
          <a:p>
            <a:r>
              <a:rPr lang="tr-TR" dirty="0"/>
              <a:t> Kendisi ile anlaşma…</a:t>
            </a:r>
          </a:p>
          <a:p>
            <a:r>
              <a:rPr lang="tr-TR" dirty="0"/>
              <a:t> Güçlendirme…</a:t>
            </a:r>
          </a:p>
          <a:p>
            <a:r>
              <a:rPr lang="tr-TR" dirty="0"/>
              <a:t> Destekleyici ilişkiler…</a:t>
            </a:r>
          </a:p>
          <a:p>
            <a:r>
              <a:rPr lang="tr-TR" dirty="0"/>
              <a:t> Karşıt koşullanma …</a:t>
            </a:r>
          </a:p>
          <a:p>
            <a:r>
              <a:rPr lang="tr-TR" dirty="0"/>
              <a:t> Uyaranların kontrolü… </a:t>
            </a:r>
          </a:p>
        </p:txBody>
      </p:sp>
      <p:pic>
        <p:nvPicPr>
          <p:cNvPr id="4" name="Resim 3">
            <a:extLst>
              <a:ext uri="{FF2B5EF4-FFF2-40B4-BE49-F238E27FC236}">
                <a16:creationId xmlns:a16="http://schemas.microsoft.com/office/drawing/2014/main" id="{1CA984DC-6E4A-4F09-8AF1-1CEC8F77165B}"/>
              </a:ext>
            </a:extLst>
          </p:cNvPr>
          <p:cNvPicPr>
            <a:picLocks noChangeAspect="1"/>
          </p:cNvPicPr>
          <p:nvPr/>
        </p:nvPicPr>
        <p:blipFill>
          <a:blip r:embed="rId2"/>
          <a:stretch>
            <a:fillRect/>
          </a:stretch>
        </p:blipFill>
        <p:spPr>
          <a:xfrm>
            <a:off x="8484911" y="1710049"/>
            <a:ext cx="2868888" cy="3702946"/>
          </a:xfrm>
          <a:prstGeom prst="rect">
            <a:avLst/>
          </a:prstGeom>
        </p:spPr>
      </p:pic>
    </p:spTree>
    <p:extLst>
      <p:ext uri="{BB962C8B-B14F-4D97-AF65-F5344CB8AC3E}">
        <p14:creationId xmlns:p14="http://schemas.microsoft.com/office/powerpoint/2010/main" val="433425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TotalTime>
  <Words>1741</Words>
  <Application>Microsoft Office PowerPoint</Application>
  <PresentationFormat>Geniş ekran</PresentationFormat>
  <Paragraphs>158</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Office Theme</vt:lpstr>
      <vt:lpstr>2. KADEME ANTRENÖR  EĞİTİMİ</vt:lpstr>
      <vt:lpstr>Sağlık ve Fiziksel Egzersizde Psikososyal Yaklaşımlar</vt:lpstr>
      <vt:lpstr>Davranış</vt:lpstr>
      <vt:lpstr>Davranış</vt:lpstr>
      <vt:lpstr>Fiziksel Aktivite </vt:lpstr>
      <vt:lpstr>Egzersiz</vt:lpstr>
      <vt:lpstr>Egzersiz Davranış Modelleri</vt:lpstr>
      <vt:lpstr>Egzersiz Davranış Modelleri</vt:lpstr>
      <vt:lpstr>Değişim Aşamaları </vt:lpstr>
      <vt:lpstr>Değişim Modeli</vt:lpstr>
      <vt:lpstr>Etkili İletişim Teknikleri</vt:lpstr>
      <vt:lpstr>Özellikleri </vt:lpstr>
      <vt:lpstr>İletişim Türleri </vt:lpstr>
      <vt:lpstr>PowerPoint Sunusu</vt:lpstr>
      <vt:lpstr>PowerPoint Sunusu</vt:lpstr>
      <vt:lpstr>Örneğin…</vt:lpstr>
      <vt:lpstr>PowerPoint Sunusu</vt:lpstr>
      <vt:lpstr>Kişiler Arası İlişkilerde Mesafe ve Güvenlik Alanları </vt:lpstr>
      <vt:lpstr>PowerPoint Sunusu</vt:lpstr>
      <vt:lpstr>PowerPoint Sunusu</vt:lpstr>
      <vt:lpstr> Empati </vt:lpstr>
      <vt:lpstr>PowerPoint Sunusu</vt:lpstr>
      <vt:lpstr>Fiziksel Egzersiz ve Sağlıklı Yaşam Alışkanlıkları Yaratmak</vt:lpstr>
      <vt:lpstr>PowerPoint Sunusu</vt:lpstr>
      <vt:lpstr>PowerPoint Sunusu</vt:lpstr>
      <vt:lpstr>Fiziksel Aktivite ve Yaşama Etkisi</vt:lpstr>
      <vt:lpstr>Koroner Kalp Hastalıkları</vt:lpstr>
      <vt:lpstr>Obezite</vt:lpstr>
      <vt:lpstr>Obezite</vt:lpstr>
      <vt:lpstr>Kanser</vt:lpstr>
      <vt:lpstr>Depresyon</vt:lpstr>
      <vt:lpstr>Fitness ve…</vt:lpstr>
      <vt:lpstr>PowerPoint Sunusu</vt:lpstr>
      <vt:lpstr>Fiziksel Egzersizlere Koçluk Teknikleri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Deneme</dc:title>
  <dc:creator>Göktug Sanli</dc:creator>
  <cp:lastModifiedBy>Göktuğ Şanlı</cp:lastModifiedBy>
  <cp:revision>22</cp:revision>
  <dcterms:created xsi:type="dcterms:W3CDTF">2022-11-11T14:22:21Z</dcterms:created>
  <dcterms:modified xsi:type="dcterms:W3CDTF">2022-11-22T17:47:31Z</dcterms:modified>
</cp:coreProperties>
</file>