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59" r:id="rId5"/>
    <p:sldId id="261" r:id="rId6"/>
    <p:sldId id="262" r:id="rId7"/>
    <p:sldId id="263" r:id="rId8"/>
    <p:sldId id="264" r:id="rId9"/>
    <p:sldId id="265" r:id="rId10"/>
    <p:sldId id="266" r:id="rId11"/>
    <p:sldId id="275" r:id="rId12"/>
    <p:sldId id="276" r:id="rId13"/>
    <p:sldId id="274" r:id="rId14"/>
    <p:sldId id="273" r:id="rId15"/>
    <p:sldId id="272" r:id="rId16"/>
    <p:sldId id="269" r:id="rId17"/>
    <p:sldId id="271" r:id="rId18"/>
    <p:sldId id="270" r:id="rId19"/>
    <p:sldId id="268" r:id="rId20"/>
    <p:sldId id="267" r:id="rId21"/>
    <p:sldId id="277" r:id="rId22"/>
    <p:sldId id="278" r:id="rId23"/>
    <p:sldId id="279" r:id="rId24"/>
    <p:sldId id="280" r:id="rId25"/>
    <p:sldId id="281" r:id="rId2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81" d="100"/>
          <a:sy n="81" d="100"/>
        </p:scale>
        <p:origin x="-246" y="2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presProps" Target="presProps.xml" /><Relationship Id="rId30"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p:cNvSpPr>
            <a:spLocks noGrp="1"/>
          </p:cNvSpPr>
          <p:nvPr>
            <p:ph type="dt" sz="half" idx="10"/>
          </p:nvPr>
        </p:nvSpPr>
        <p:spPr/>
        <p:txBody>
          <a:bodyPr/>
          <a:lstStyle/>
          <a:p>
            <a:fld id="{79C7A86C-B8FB-4777-BAE6-9345CFE41A73}" type="datetimeFigureOut">
              <a:rPr lang="tr-TR" smtClean="0"/>
              <a:t>22.11.2022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18A63FE-C2CC-48EB-AA42-80044E7FBFA0}" type="slidenum">
              <a:rPr lang="tr-TR" smtClean="0"/>
              <a:t>‹#›</a:t>
            </a:fld>
            <a:endParaRPr lang="tr-TR"/>
          </a:p>
        </p:txBody>
      </p:sp>
    </p:spTree>
    <p:extLst>
      <p:ext uri="{BB962C8B-B14F-4D97-AF65-F5344CB8AC3E}">
        <p14:creationId xmlns:p14="http://schemas.microsoft.com/office/powerpoint/2010/main" val="1933914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79C7A86C-B8FB-4777-BAE6-9345CFE41A73}" type="datetimeFigureOut">
              <a:rPr lang="tr-TR" smtClean="0"/>
              <a:t>22.11.2022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18A63FE-C2CC-48EB-AA42-80044E7FBFA0}" type="slidenum">
              <a:rPr lang="tr-TR" smtClean="0"/>
              <a:t>‹#›</a:t>
            </a:fld>
            <a:endParaRPr lang="tr-TR"/>
          </a:p>
        </p:txBody>
      </p:sp>
    </p:spTree>
    <p:extLst>
      <p:ext uri="{BB962C8B-B14F-4D97-AF65-F5344CB8AC3E}">
        <p14:creationId xmlns:p14="http://schemas.microsoft.com/office/powerpoint/2010/main" val="155311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79C7A86C-B8FB-4777-BAE6-9345CFE41A73}" type="datetimeFigureOut">
              <a:rPr lang="tr-TR" smtClean="0"/>
              <a:t>22.11.2022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18A63FE-C2CC-48EB-AA42-80044E7FBFA0}" type="slidenum">
              <a:rPr lang="tr-TR" smtClean="0"/>
              <a:t>‹#›</a:t>
            </a:fld>
            <a:endParaRPr lang="tr-TR"/>
          </a:p>
        </p:txBody>
      </p:sp>
    </p:spTree>
    <p:extLst>
      <p:ext uri="{BB962C8B-B14F-4D97-AF65-F5344CB8AC3E}">
        <p14:creationId xmlns:p14="http://schemas.microsoft.com/office/powerpoint/2010/main" val="1601451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79C7A86C-B8FB-4777-BAE6-9345CFE41A73}" type="datetimeFigureOut">
              <a:rPr lang="tr-TR" smtClean="0"/>
              <a:t>22.11.2022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18A63FE-C2CC-48EB-AA42-80044E7FBFA0}" type="slidenum">
              <a:rPr lang="tr-TR" smtClean="0"/>
              <a:t>‹#›</a:t>
            </a:fld>
            <a:endParaRPr lang="tr-TR"/>
          </a:p>
        </p:txBody>
      </p:sp>
    </p:spTree>
    <p:extLst>
      <p:ext uri="{BB962C8B-B14F-4D97-AF65-F5344CB8AC3E}">
        <p14:creationId xmlns:p14="http://schemas.microsoft.com/office/powerpoint/2010/main" val="767031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9C7A86C-B8FB-4777-BAE6-9345CFE41A73}" type="datetimeFigureOut">
              <a:rPr lang="tr-TR" smtClean="0"/>
              <a:t>22.11.2022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18A63FE-C2CC-48EB-AA42-80044E7FBFA0}" type="slidenum">
              <a:rPr lang="tr-TR" smtClean="0"/>
              <a:t>‹#›</a:t>
            </a:fld>
            <a:endParaRPr lang="tr-TR"/>
          </a:p>
        </p:txBody>
      </p:sp>
    </p:spTree>
    <p:extLst>
      <p:ext uri="{BB962C8B-B14F-4D97-AF65-F5344CB8AC3E}">
        <p14:creationId xmlns:p14="http://schemas.microsoft.com/office/powerpoint/2010/main" val="346124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p:cNvSpPr>
            <a:spLocks noGrp="1"/>
          </p:cNvSpPr>
          <p:nvPr>
            <p:ph type="dt" sz="half" idx="10"/>
          </p:nvPr>
        </p:nvSpPr>
        <p:spPr/>
        <p:txBody>
          <a:bodyPr/>
          <a:lstStyle/>
          <a:p>
            <a:fld id="{79C7A86C-B8FB-4777-BAE6-9345CFE41A73}" type="datetimeFigureOut">
              <a:rPr lang="tr-TR" smtClean="0"/>
              <a:t>22.11.2022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18A63FE-C2CC-48EB-AA42-80044E7FBFA0}" type="slidenum">
              <a:rPr lang="tr-TR" smtClean="0"/>
              <a:t>‹#›</a:t>
            </a:fld>
            <a:endParaRPr lang="tr-TR"/>
          </a:p>
        </p:txBody>
      </p:sp>
    </p:spTree>
    <p:extLst>
      <p:ext uri="{BB962C8B-B14F-4D97-AF65-F5344CB8AC3E}">
        <p14:creationId xmlns:p14="http://schemas.microsoft.com/office/powerpoint/2010/main" val="3991244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p:cNvSpPr>
            <a:spLocks noGrp="1"/>
          </p:cNvSpPr>
          <p:nvPr>
            <p:ph type="dt" sz="half" idx="10"/>
          </p:nvPr>
        </p:nvSpPr>
        <p:spPr/>
        <p:txBody>
          <a:bodyPr/>
          <a:lstStyle/>
          <a:p>
            <a:fld id="{79C7A86C-B8FB-4777-BAE6-9345CFE41A73}" type="datetimeFigureOut">
              <a:rPr lang="tr-TR" smtClean="0"/>
              <a:t>22.11.2022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18A63FE-C2CC-48EB-AA42-80044E7FBFA0}" type="slidenum">
              <a:rPr lang="tr-TR" smtClean="0"/>
              <a:t>‹#›</a:t>
            </a:fld>
            <a:endParaRPr lang="tr-TR"/>
          </a:p>
        </p:txBody>
      </p:sp>
    </p:spTree>
    <p:extLst>
      <p:ext uri="{BB962C8B-B14F-4D97-AF65-F5344CB8AC3E}">
        <p14:creationId xmlns:p14="http://schemas.microsoft.com/office/powerpoint/2010/main" val="3676407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p>
            <a:fld id="{79C7A86C-B8FB-4777-BAE6-9345CFE41A73}" type="datetimeFigureOut">
              <a:rPr lang="tr-TR" smtClean="0"/>
              <a:t>22.11.2022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18A63FE-C2CC-48EB-AA42-80044E7FBFA0}" type="slidenum">
              <a:rPr lang="tr-TR" smtClean="0"/>
              <a:t>‹#›</a:t>
            </a:fld>
            <a:endParaRPr lang="tr-TR"/>
          </a:p>
        </p:txBody>
      </p:sp>
    </p:spTree>
    <p:extLst>
      <p:ext uri="{BB962C8B-B14F-4D97-AF65-F5344CB8AC3E}">
        <p14:creationId xmlns:p14="http://schemas.microsoft.com/office/powerpoint/2010/main" val="373545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C7A86C-B8FB-4777-BAE6-9345CFE41A73}" type="datetimeFigureOut">
              <a:rPr lang="tr-TR" smtClean="0"/>
              <a:t>22.11.2022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018A63FE-C2CC-48EB-AA42-80044E7FBFA0}" type="slidenum">
              <a:rPr lang="tr-TR" smtClean="0"/>
              <a:t>‹#›</a:t>
            </a:fld>
            <a:endParaRPr lang="tr-TR"/>
          </a:p>
        </p:txBody>
      </p:sp>
    </p:spTree>
    <p:extLst>
      <p:ext uri="{BB962C8B-B14F-4D97-AF65-F5344CB8AC3E}">
        <p14:creationId xmlns:p14="http://schemas.microsoft.com/office/powerpoint/2010/main" val="1071310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C7A86C-B8FB-4777-BAE6-9345CFE41A73}" type="datetimeFigureOut">
              <a:rPr lang="tr-TR" smtClean="0"/>
              <a:t>22.11.2022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18A63FE-C2CC-48EB-AA42-80044E7FBFA0}" type="slidenum">
              <a:rPr lang="tr-TR" smtClean="0"/>
              <a:t>‹#›</a:t>
            </a:fld>
            <a:endParaRPr lang="tr-TR"/>
          </a:p>
        </p:txBody>
      </p:sp>
    </p:spTree>
    <p:extLst>
      <p:ext uri="{BB962C8B-B14F-4D97-AF65-F5344CB8AC3E}">
        <p14:creationId xmlns:p14="http://schemas.microsoft.com/office/powerpoint/2010/main" val="3999748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C7A86C-B8FB-4777-BAE6-9345CFE41A73}" type="datetimeFigureOut">
              <a:rPr lang="tr-TR" smtClean="0"/>
              <a:t>22.11.2022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18A63FE-C2CC-48EB-AA42-80044E7FBFA0}" type="slidenum">
              <a:rPr lang="tr-TR" smtClean="0"/>
              <a:t>‹#›</a:t>
            </a:fld>
            <a:endParaRPr lang="tr-TR"/>
          </a:p>
        </p:txBody>
      </p:sp>
    </p:spTree>
    <p:extLst>
      <p:ext uri="{BB962C8B-B14F-4D97-AF65-F5344CB8AC3E}">
        <p14:creationId xmlns:p14="http://schemas.microsoft.com/office/powerpoint/2010/main" val="2990850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pn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C7A86C-B8FB-4777-BAE6-9345CFE41A73}" type="datetimeFigureOut">
              <a:rPr lang="tr-TR" smtClean="0"/>
              <a:t>22.11.2022</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8A63FE-C2CC-48EB-AA42-80044E7FBFA0}" type="slidenum">
              <a:rPr lang="tr-TR" smtClean="0"/>
              <a:t>‹#›</a:t>
            </a:fld>
            <a:endParaRPr lang="tr-TR"/>
          </a:p>
        </p:txBody>
      </p:sp>
    </p:spTree>
    <p:extLst>
      <p:ext uri="{BB962C8B-B14F-4D97-AF65-F5344CB8AC3E}">
        <p14:creationId xmlns:p14="http://schemas.microsoft.com/office/powerpoint/2010/main" val="2991348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3.xml" /></Relationships>
</file>

<file path=ppt/slides/_rels/slide20.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0646" y="128955"/>
            <a:ext cx="11465169" cy="1547445"/>
          </a:xfrm>
        </p:spPr>
        <p:txBody>
          <a:bodyPr>
            <a:normAutofit/>
          </a:bodyPr>
          <a:lstStyle/>
          <a:p>
            <a:r>
              <a:rPr lang="tr-TR" sz="4800" b="1" u="sng" dirty="0">
                <a:solidFill>
                  <a:schemeClr val="tx2"/>
                </a:solidFill>
                <a:effectLst>
                  <a:outerShdw blurRad="38100" dist="38100" dir="2700000" algn="tl">
                    <a:srgbClr val="000000">
                      <a:alpha val="43137"/>
                    </a:srgbClr>
                  </a:outerShdw>
                </a:effectLst>
              </a:rPr>
              <a:t>HEDEFE YÖNELİK YÜKLEME  </a:t>
            </a:r>
            <a:r>
              <a:rPr lang="tr-TR" sz="4800" b="1" u="sng">
                <a:solidFill>
                  <a:schemeClr val="tx2"/>
                </a:solidFill>
                <a:effectLst>
                  <a:outerShdw blurRad="38100" dist="38100" dir="2700000" algn="tl">
                    <a:srgbClr val="000000">
                      <a:alpha val="43137"/>
                    </a:srgbClr>
                  </a:outerShdw>
                </a:effectLst>
              </a:rPr>
              <a:t>YÖNTEMLERİ -II</a:t>
            </a:r>
            <a:endParaRPr lang="tr-TR" sz="4800" b="1" dirty="0">
              <a:solidFill>
                <a:schemeClr val="tx2">
                  <a:lumMod val="50000"/>
                </a:schemeClr>
              </a:solidFill>
              <a:latin typeface="+mn-lt"/>
            </a:endParaRPr>
          </a:p>
        </p:txBody>
      </p:sp>
      <p:sp>
        <p:nvSpPr>
          <p:cNvPr id="4" name="Subtitle 3"/>
          <p:cNvSpPr>
            <a:spLocks noGrp="1"/>
          </p:cNvSpPr>
          <p:nvPr>
            <p:ph type="subTitle" idx="1"/>
          </p:nvPr>
        </p:nvSpPr>
        <p:spPr>
          <a:xfrm>
            <a:off x="1582616" y="2520461"/>
            <a:ext cx="9144000" cy="3440723"/>
          </a:xfrm>
        </p:spPr>
        <p:txBody>
          <a:bodyPr/>
          <a:lstStyle/>
          <a:p>
            <a:r>
              <a:rPr lang="tr-TR" b="1" dirty="0"/>
              <a:t>Bir plan ve program çerçevesinde ölçüsü iyi saptanmış antrenman sürecinin kapsam ve içeriğinde yapılan değişiklikler organizmada morfolojik, fonksiyonel ve biyokimyasal uyumlar sağlayan hareket uyarılarını oluştururlar. Bu hareket uyarılarına antrenman biliminde “Yüklenme” denir</a:t>
            </a:r>
          </a:p>
          <a:p>
            <a:endParaRPr lang="tr-TR" dirty="0"/>
          </a:p>
        </p:txBody>
      </p:sp>
    </p:spTree>
    <p:extLst>
      <p:ext uri="{BB962C8B-B14F-4D97-AF65-F5344CB8AC3E}">
        <p14:creationId xmlns:p14="http://schemas.microsoft.com/office/powerpoint/2010/main" val="1026037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365125"/>
            <a:ext cx="12192000" cy="1325563"/>
          </a:xfrm>
        </p:spPr>
        <p:txBody>
          <a:bodyPr>
            <a:noAutofit/>
          </a:bodyPr>
          <a:lstStyle/>
          <a:p>
            <a:pPr algn="ctr"/>
            <a:r>
              <a:rPr lang="tr-TR" sz="5400" b="1" dirty="0"/>
              <a:t>Bağlantılı Sıralanan (</a:t>
            </a:r>
            <a:r>
              <a:rPr lang="tr-TR" sz="5400" b="1" dirty="0" err="1"/>
              <a:t>Conjugated</a:t>
            </a:r>
            <a:r>
              <a:rPr lang="tr-TR" sz="5400" b="1" dirty="0"/>
              <a:t> </a:t>
            </a:r>
            <a:r>
              <a:rPr lang="tr-TR" sz="5400" b="1" dirty="0" err="1"/>
              <a:t>Sequence</a:t>
            </a:r>
            <a:r>
              <a:rPr lang="tr-TR" sz="5400" b="1" dirty="0"/>
              <a:t>) Yüklenme</a:t>
            </a:r>
            <a:endParaRPr lang="tr-TR" sz="5400" dirty="0"/>
          </a:p>
        </p:txBody>
      </p:sp>
      <p:sp>
        <p:nvSpPr>
          <p:cNvPr id="3" name="İçerik Yer Tutucusu 2"/>
          <p:cNvSpPr>
            <a:spLocks noGrp="1"/>
          </p:cNvSpPr>
          <p:nvPr>
            <p:ph idx="1"/>
          </p:nvPr>
        </p:nvSpPr>
        <p:spPr>
          <a:xfrm>
            <a:off x="849923" y="2506662"/>
            <a:ext cx="10515600" cy="4351338"/>
          </a:xfrm>
        </p:spPr>
        <p:txBody>
          <a:bodyPr>
            <a:normAutofit/>
          </a:bodyPr>
          <a:lstStyle/>
          <a:p>
            <a:pPr algn="ctr"/>
            <a:r>
              <a:rPr lang="tr-TR" sz="3600" b="1" dirty="0"/>
              <a:t>Bu yaklaşım ardışık bağlanmış sistem (</a:t>
            </a:r>
            <a:r>
              <a:rPr lang="tr-TR" sz="3600" b="1" dirty="0" err="1"/>
              <a:t>Coupled</a:t>
            </a:r>
            <a:r>
              <a:rPr lang="tr-TR" sz="3600" b="1" dirty="0"/>
              <a:t> </a:t>
            </a:r>
            <a:r>
              <a:rPr lang="tr-TR" sz="3600" b="1" dirty="0" err="1"/>
              <a:t>Successive</a:t>
            </a:r>
            <a:r>
              <a:rPr lang="tr-TR" sz="3600" b="1" dirty="0"/>
              <a:t> </a:t>
            </a:r>
            <a:r>
              <a:rPr lang="tr-TR" sz="3600" b="1" dirty="0" err="1"/>
              <a:t>System</a:t>
            </a:r>
            <a:r>
              <a:rPr lang="tr-TR" sz="3600" b="1" dirty="0"/>
              <a:t>) yaklaşımı olarak da tanımlanmaktadır. </a:t>
            </a:r>
          </a:p>
          <a:p>
            <a:endParaRPr lang="tr-TR" sz="3600" dirty="0"/>
          </a:p>
        </p:txBody>
      </p:sp>
    </p:spTree>
    <p:extLst>
      <p:ext uri="{BB962C8B-B14F-4D97-AF65-F5344CB8AC3E}">
        <p14:creationId xmlns:p14="http://schemas.microsoft.com/office/powerpoint/2010/main" val="3283472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844063"/>
            <a:ext cx="12192000" cy="1664676"/>
          </a:xfrm>
        </p:spPr>
        <p:txBody>
          <a:bodyPr>
            <a:noAutofit/>
          </a:bodyPr>
          <a:lstStyle/>
          <a:p>
            <a:pPr marL="0" indent="0" algn="ctr"/>
            <a:r>
              <a:rPr lang="tr-TR" sz="5400" b="1" dirty="0">
                <a:solidFill>
                  <a:srgbClr val="FF0000"/>
                </a:solidFill>
                <a:effectLst>
                  <a:outerShdw blurRad="38100" dist="38100" dir="2700000" algn="tl">
                    <a:srgbClr val="000000">
                      <a:alpha val="43137"/>
                    </a:srgbClr>
                  </a:outerShdw>
                </a:effectLst>
              </a:rPr>
              <a:t>Uyarılar antrenman durumunu geliştirmeli ve onun sürekliliğini korumalıdır.</a:t>
            </a:r>
            <a:br>
              <a:rPr lang="tr-TR" sz="5400" b="1" dirty="0">
                <a:solidFill>
                  <a:srgbClr val="FF0000"/>
                </a:solidFill>
                <a:effectLst>
                  <a:outerShdw blurRad="38100" dist="38100" dir="2700000" algn="tl">
                    <a:srgbClr val="000000">
                      <a:alpha val="43137"/>
                    </a:srgbClr>
                  </a:outerShdw>
                </a:effectLst>
              </a:rPr>
            </a:br>
            <a:br>
              <a:rPr lang="tr-TR" sz="5400" b="1" dirty="0">
                <a:solidFill>
                  <a:srgbClr val="FF0000"/>
                </a:solidFill>
                <a:effectLst>
                  <a:outerShdw blurRad="38100" dist="38100" dir="2700000" algn="tl">
                    <a:srgbClr val="000000">
                      <a:alpha val="43137"/>
                    </a:srgbClr>
                  </a:outerShdw>
                </a:effectLst>
              </a:rPr>
            </a:br>
            <a:endParaRPr lang="tr-TR" sz="5400" dirty="0">
              <a:effectLst>
                <a:outerShdw blurRad="38100" dist="38100" dir="2700000" algn="tl">
                  <a:srgbClr val="000000">
                    <a:alpha val="43137"/>
                  </a:srgbClr>
                </a:outerShdw>
              </a:effectLst>
            </a:endParaRPr>
          </a:p>
        </p:txBody>
      </p:sp>
      <p:pic>
        <p:nvPicPr>
          <p:cNvPr id="4" name="Picture 2" descr="C:\Users\asus\Desktop\SLAYT RESİMLER\fitness-egitmeni-olabilmek-icin-izlenecek-yolla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19753" y="1922740"/>
            <a:ext cx="6246310" cy="4173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789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14754" y="793994"/>
            <a:ext cx="10515600" cy="4351338"/>
          </a:xfrm>
        </p:spPr>
        <p:txBody>
          <a:bodyPr/>
          <a:lstStyle/>
          <a:p>
            <a:r>
              <a:rPr lang="tr-TR" b="1" dirty="0">
                <a:solidFill>
                  <a:srgbClr val="FF0000"/>
                </a:solidFill>
              </a:rPr>
              <a:t>Antrenmanın bir tepkisi olan uyum, birçok zorlu basamaklardan geçerek kendisini iki yönde belli eder: </a:t>
            </a:r>
          </a:p>
          <a:p>
            <a:r>
              <a:rPr lang="tr-TR" b="1" dirty="0"/>
              <a:t>a. </a:t>
            </a:r>
            <a:r>
              <a:rPr lang="tr-TR" b="1" dirty="0" err="1"/>
              <a:t>Sporsal</a:t>
            </a:r>
            <a:r>
              <a:rPr lang="tr-TR" b="1" dirty="0"/>
              <a:t> verim potansiyelinin giderek artışında, </a:t>
            </a:r>
          </a:p>
          <a:p>
            <a:r>
              <a:rPr lang="tr-TR" b="1" dirty="0"/>
              <a:t>b. Bu potansiyelin tükeninceye kadar kullanılışında. </a:t>
            </a:r>
          </a:p>
          <a:p>
            <a:endParaRPr lang="tr-TR" dirty="0"/>
          </a:p>
        </p:txBody>
      </p:sp>
      <p:pic>
        <p:nvPicPr>
          <p:cNvPr id="4" name="Picture 2" descr="C:\Users\asus\Desktop\SLAYT RESİMLER\hedef-belirle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6780" y="3452037"/>
            <a:ext cx="3313158" cy="2983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391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5400" b="1" dirty="0">
                <a:solidFill>
                  <a:srgbClr val="FF0000"/>
                </a:solidFill>
              </a:rPr>
              <a:t>Yüklenmenin Ana Ögeleri</a:t>
            </a:r>
            <a:endParaRPr lang="tr-TR" sz="5400" dirty="0"/>
          </a:p>
        </p:txBody>
      </p:sp>
      <p:sp>
        <p:nvSpPr>
          <p:cNvPr id="3" name="İçerik Yer Tutucusu 2"/>
          <p:cNvSpPr>
            <a:spLocks noGrp="1"/>
          </p:cNvSpPr>
          <p:nvPr>
            <p:ph idx="1"/>
          </p:nvPr>
        </p:nvSpPr>
        <p:spPr>
          <a:xfrm>
            <a:off x="756139" y="2506662"/>
            <a:ext cx="10515600" cy="4351338"/>
          </a:xfrm>
        </p:spPr>
        <p:txBody>
          <a:bodyPr/>
          <a:lstStyle/>
          <a:p>
            <a:pPr algn="ctr"/>
            <a:r>
              <a:rPr lang="tr-TR" b="1" dirty="0"/>
              <a:t>Yüklenme, nicelik ve nitelik bakımından incelendiğinde dört ana ögeden oluşmaktadır. </a:t>
            </a:r>
          </a:p>
          <a:p>
            <a:pPr marL="0" indent="0" algn="ctr">
              <a:buNone/>
            </a:pPr>
            <a:r>
              <a:rPr lang="tr-TR" b="1" dirty="0"/>
              <a:t>Bunlar: </a:t>
            </a:r>
          </a:p>
          <a:p>
            <a:pPr marL="0" indent="0" algn="ctr">
              <a:buNone/>
            </a:pPr>
            <a:r>
              <a:rPr lang="tr-TR" b="1" dirty="0"/>
              <a:t>• Yüklenmenin Şiddeti  • </a:t>
            </a:r>
            <a:r>
              <a:rPr lang="tr-TR" b="1" dirty="0" err="1"/>
              <a:t>YüklenmeninSüresi</a:t>
            </a:r>
            <a:r>
              <a:rPr lang="tr-TR" b="1" dirty="0"/>
              <a:t>                                                • </a:t>
            </a:r>
            <a:r>
              <a:rPr lang="tr-TR" b="1" dirty="0" err="1"/>
              <a:t>YüklenmeninSıklığı</a:t>
            </a:r>
            <a:r>
              <a:rPr lang="tr-TR" b="1" dirty="0"/>
              <a:t>     • Yüklenmenin Kapsam</a:t>
            </a:r>
          </a:p>
          <a:p>
            <a:pPr marL="0" indent="0" algn="ctr">
              <a:buNone/>
            </a:pPr>
            <a:endParaRPr lang="tr-TR" dirty="0"/>
          </a:p>
        </p:txBody>
      </p:sp>
    </p:spTree>
    <p:extLst>
      <p:ext uri="{BB962C8B-B14F-4D97-AF65-F5344CB8AC3E}">
        <p14:creationId xmlns:p14="http://schemas.microsoft.com/office/powerpoint/2010/main" val="3566692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722068" y="154111"/>
            <a:ext cx="10515600" cy="1325563"/>
          </a:xfrm>
        </p:spPr>
        <p:txBody>
          <a:bodyPr/>
          <a:lstStyle/>
          <a:p>
            <a:r>
              <a:rPr lang="tr-TR" b="1" dirty="0">
                <a:solidFill>
                  <a:srgbClr val="FF0000"/>
                </a:solidFill>
              </a:rPr>
              <a:t>Yüklenme Şiddeti</a:t>
            </a:r>
            <a:endParaRPr lang="tr-TR" dirty="0"/>
          </a:p>
        </p:txBody>
      </p:sp>
      <p:sp>
        <p:nvSpPr>
          <p:cNvPr id="3" name="İçerik Yer Tutucusu 2"/>
          <p:cNvSpPr>
            <a:spLocks noGrp="1"/>
          </p:cNvSpPr>
          <p:nvPr>
            <p:ph idx="1"/>
          </p:nvPr>
        </p:nvSpPr>
        <p:spPr>
          <a:xfrm>
            <a:off x="111369" y="1466620"/>
            <a:ext cx="6312877" cy="4563452"/>
          </a:xfrm>
        </p:spPr>
        <p:txBody>
          <a:bodyPr/>
          <a:lstStyle/>
          <a:p>
            <a:r>
              <a:rPr lang="tr-TR" b="1" dirty="0"/>
              <a:t>Her uyarının şiddeti, yani bir uyarım seviyesinde zaman birimi içerisindeki işle tanımlanır. </a:t>
            </a:r>
          </a:p>
          <a:p>
            <a:r>
              <a:rPr lang="tr-TR" b="1" dirty="0"/>
              <a:t>Maksimal kuvvetle yapılan koşu, aynı zamanda maksimal uyarının şiddetidir.</a:t>
            </a:r>
          </a:p>
          <a:p>
            <a:r>
              <a:rPr lang="tr-TR" b="1" dirty="0"/>
              <a:t> Örneğin: </a:t>
            </a:r>
            <a:r>
              <a:rPr lang="tr-TR" b="1" dirty="0" err="1"/>
              <a:t>Bench</a:t>
            </a:r>
            <a:r>
              <a:rPr lang="tr-TR" b="1" dirty="0"/>
              <a:t> </a:t>
            </a:r>
            <a:r>
              <a:rPr lang="tr-TR" b="1" dirty="0" err="1"/>
              <a:t>press</a:t>
            </a:r>
            <a:r>
              <a:rPr lang="tr-TR" b="1" dirty="0"/>
              <a:t> hareketinde eğer maksimal ağırlık kaldırılmış ise, uyarının </a:t>
            </a:r>
            <a:r>
              <a:rPr lang="tr-TR" b="1" dirty="0" err="1"/>
              <a:t>şiddetide</a:t>
            </a:r>
            <a:r>
              <a:rPr lang="tr-TR" b="1" dirty="0"/>
              <a:t> maksimal demektir. </a:t>
            </a:r>
          </a:p>
          <a:p>
            <a:endParaRPr lang="tr-T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3315" y="1638192"/>
            <a:ext cx="5616624" cy="3109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309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FF0000"/>
                </a:solidFill>
              </a:rPr>
              <a:t>Yüklenme Şiddeti</a:t>
            </a:r>
            <a:endParaRPr lang="tr-TR" dirty="0"/>
          </a:p>
        </p:txBody>
      </p:sp>
      <p:sp>
        <p:nvSpPr>
          <p:cNvPr id="3" name="İçerik Yer Tutucusu 2"/>
          <p:cNvSpPr>
            <a:spLocks noGrp="1"/>
          </p:cNvSpPr>
          <p:nvPr>
            <p:ph idx="1"/>
          </p:nvPr>
        </p:nvSpPr>
        <p:spPr>
          <a:xfrm>
            <a:off x="732692" y="1321533"/>
            <a:ext cx="4284785" cy="4844806"/>
          </a:xfrm>
        </p:spPr>
        <p:txBody>
          <a:bodyPr>
            <a:normAutofit lnSpcReduction="10000"/>
          </a:bodyPr>
          <a:lstStyle/>
          <a:p>
            <a:r>
              <a:rPr lang="tr-TR" b="1" dirty="0"/>
              <a:t>Bir başka deyişle kuvvet antrenmanlarında uyarının şiddeti ağırlık diskleriyle dış direnç olarak netlik kazanır. </a:t>
            </a:r>
          </a:p>
          <a:p>
            <a:r>
              <a:rPr lang="tr-TR" b="1" dirty="0"/>
              <a:t>Koşu antrenmanlarında uyarının şiddeti koşunun sürati olarak tanımlanır. </a:t>
            </a:r>
          </a:p>
          <a:p>
            <a:r>
              <a:rPr lang="tr-TR" b="1" dirty="0"/>
              <a:t>Bu durum yüzmede, kayak dayanıklılık yarışlarında, kürekte, kano ve bisiklette de böyledir. </a:t>
            </a:r>
          </a:p>
          <a:p>
            <a:endParaRPr lang="tr-TR" dirty="0"/>
          </a:p>
        </p:txBody>
      </p:sp>
      <p:pic>
        <p:nvPicPr>
          <p:cNvPr id="4" name="Picture 2" descr="C:\Users\asus\Desktop\SLAYT RESİMLER\C2gGqmQWUm4krMSnJBiwD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7480" y="1791109"/>
            <a:ext cx="7130114" cy="4011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037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61647" y="693371"/>
            <a:ext cx="10515600" cy="1325563"/>
          </a:xfrm>
        </p:spPr>
        <p:txBody>
          <a:bodyPr/>
          <a:lstStyle/>
          <a:p>
            <a:r>
              <a:rPr lang="tr-TR" b="1" dirty="0">
                <a:solidFill>
                  <a:srgbClr val="FF0000"/>
                </a:solidFill>
              </a:rPr>
              <a:t>Yüklenme Şiddeti</a:t>
            </a:r>
            <a:endParaRPr lang="tr-TR" dirty="0"/>
          </a:p>
        </p:txBody>
      </p:sp>
      <p:sp>
        <p:nvSpPr>
          <p:cNvPr id="3" name="İçerik Yer Tutucusu 2"/>
          <p:cNvSpPr>
            <a:spLocks noGrp="1"/>
          </p:cNvSpPr>
          <p:nvPr>
            <p:ph idx="1"/>
          </p:nvPr>
        </p:nvSpPr>
        <p:spPr>
          <a:xfrm>
            <a:off x="627184" y="2095255"/>
            <a:ext cx="7954108" cy="4501314"/>
          </a:xfrm>
        </p:spPr>
        <p:txBody>
          <a:bodyPr/>
          <a:lstStyle/>
          <a:p>
            <a:r>
              <a:rPr lang="tr-TR" sz="2400" b="1" dirty="0"/>
              <a:t>Şiddet ifadesinden kasıt, yapılan işin toplam olarak ne olduğu yerine yapılan işin zorluğunun ön plana çıkmasıdır. </a:t>
            </a:r>
          </a:p>
          <a:p>
            <a:r>
              <a:rPr lang="tr-TR" sz="2400" b="1" dirty="0"/>
              <a:t>Bunun için de kullanılan birim süreye bölünerek ifade edilir: </a:t>
            </a:r>
            <a:r>
              <a:rPr lang="tr-TR" sz="2400" b="1" dirty="0">
                <a:solidFill>
                  <a:schemeClr val="tx2">
                    <a:lumMod val="60000"/>
                    <a:lumOff val="40000"/>
                  </a:schemeClr>
                </a:solidFill>
              </a:rPr>
              <a:t>m/</a:t>
            </a:r>
            <a:r>
              <a:rPr lang="tr-TR" sz="2400" b="1" dirty="0" err="1">
                <a:solidFill>
                  <a:schemeClr val="tx2">
                    <a:lumMod val="60000"/>
                    <a:lumOff val="40000"/>
                  </a:schemeClr>
                </a:solidFill>
              </a:rPr>
              <a:t>sn</a:t>
            </a:r>
            <a:r>
              <a:rPr lang="tr-TR" sz="2400" b="1" dirty="0">
                <a:solidFill>
                  <a:schemeClr val="tx2">
                    <a:lumMod val="60000"/>
                    <a:lumOff val="40000"/>
                  </a:schemeClr>
                </a:solidFill>
              </a:rPr>
              <a:t>; km/ saat; kg/</a:t>
            </a:r>
            <a:r>
              <a:rPr lang="tr-TR" sz="2400" b="1" dirty="0" err="1">
                <a:solidFill>
                  <a:schemeClr val="tx2">
                    <a:lumMod val="60000"/>
                    <a:lumOff val="40000"/>
                  </a:schemeClr>
                </a:solidFill>
              </a:rPr>
              <a:t>sn</a:t>
            </a:r>
            <a:r>
              <a:rPr lang="tr-TR" sz="2400" b="1" dirty="0">
                <a:solidFill>
                  <a:schemeClr val="tx2">
                    <a:lumMod val="60000"/>
                    <a:lumOff val="40000"/>
                  </a:schemeClr>
                </a:solidFill>
              </a:rPr>
              <a:t>; ton/saat gibi </a:t>
            </a:r>
          </a:p>
          <a:p>
            <a:r>
              <a:rPr lang="tr-TR" sz="2400" b="1" dirty="0"/>
              <a:t>Uyarıya da antrenman şiddetinden her bir alıştırmanın veya seriler hâlinde uygulanan alıştırmaların kuvvetliliği anlaşılır.</a:t>
            </a:r>
            <a:br>
              <a:rPr lang="tr-TR" sz="2400" b="1" dirty="0"/>
            </a:br>
            <a:endParaRPr lang="tr-TR" sz="2400" b="1" dirty="0"/>
          </a:p>
          <a:p>
            <a:endParaRPr lang="tr-TR"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0727" y="1653435"/>
            <a:ext cx="3481273" cy="3481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1911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505802"/>
            <a:ext cx="12192000" cy="1325563"/>
          </a:xfrm>
        </p:spPr>
        <p:txBody>
          <a:bodyPr/>
          <a:lstStyle/>
          <a:p>
            <a:pPr algn="ctr"/>
            <a:r>
              <a:rPr lang="tr-TR" b="1" dirty="0">
                <a:solidFill>
                  <a:schemeClr val="tx2"/>
                </a:solidFill>
              </a:rPr>
              <a:t>Uyarının Sıklığı</a:t>
            </a:r>
            <a:endParaRPr lang="tr-TR" dirty="0"/>
          </a:p>
        </p:txBody>
      </p:sp>
      <p:sp>
        <p:nvSpPr>
          <p:cNvPr id="3" name="İçerik Yer Tutucusu 2"/>
          <p:cNvSpPr>
            <a:spLocks noGrp="1"/>
          </p:cNvSpPr>
          <p:nvPr>
            <p:ph idx="1"/>
          </p:nvPr>
        </p:nvSpPr>
        <p:spPr>
          <a:xfrm>
            <a:off x="2344614" y="2048363"/>
            <a:ext cx="8247185" cy="4351338"/>
          </a:xfrm>
        </p:spPr>
        <p:txBody>
          <a:bodyPr/>
          <a:lstStyle/>
          <a:p>
            <a:r>
              <a:rPr lang="tr-TR" b="1" dirty="0"/>
              <a:t>Uyarının sıklığı uyarının zamansal gidişini belirtir ve yüklenme ile dinlenmenin değişimlerini düzenler</a:t>
            </a:r>
          </a:p>
          <a:p>
            <a:r>
              <a:rPr lang="tr-TR" b="1" dirty="0"/>
              <a:t>Ayrıca antrenmanın sıklığı sporcunun dinlenme </a:t>
            </a:r>
            <a:r>
              <a:rPr lang="tr-TR" b="1" dirty="0" err="1"/>
              <a:t>yeteneğinebağlıdır</a:t>
            </a:r>
            <a:r>
              <a:rPr lang="tr-TR" b="1" dirty="0"/>
              <a:t>(Dündar,2003).</a:t>
            </a:r>
            <a:br>
              <a:rPr lang="tr-TR" b="1" dirty="0"/>
            </a:br>
            <a:endParaRPr lang="tr-TR" b="1" dirty="0"/>
          </a:p>
          <a:p>
            <a:endParaRPr lang="tr-TR" dirty="0"/>
          </a:p>
        </p:txBody>
      </p:sp>
    </p:spTree>
    <p:extLst>
      <p:ext uri="{BB962C8B-B14F-4D97-AF65-F5344CB8AC3E}">
        <p14:creationId xmlns:p14="http://schemas.microsoft.com/office/powerpoint/2010/main" val="3282798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chemeClr val="tx2"/>
                </a:solidFill>
              </a:rPr>
              <a:t>Uyarının Sıklığı</a:t>
            </a:r>
            <a:endParaRPr lang="tr-TR" b="1" dirty="0"/>
          </a:p>
        </p:txBody>
      </p:sp>
      <p:sp>
        <p:nvSpPr>
          <p:cNvPr id="3" name="İçerik Yer Tutucusu 2"/>
          <p:cNvSpPr>
            <a:spLocks noGrp="1"/>
          </p:cNvSpPr>
          <p:nvPr>
            <p:ph idx="1"/>
          </p:nvPr>
        </p:nvSpPr>
        <p:spPr>
          <a:xfrm>
            <a:off x="1840523" y="1825625"/>
            <a:ext cx="8487508" cy="4351338"/>
          </a:xfrm>
        </p:spPr>
        <p:txBody>
          <a:bodyPr/>
          <a:lstStyle/>
          <a:p>
            <a:r>
              <a:rPr lang="tr-TR" dirty="0"/>
              <a:t>Örneğin hızlı bir yenilenme, sporcunun dinlenme arasını kısaltmasına ve daha yüksek bir yoğunlukta çalışmasına olanak sağlar.</a:t>
            </a:r>
          </a:p>
          <a:p>
            <a:r>
              <a:rPr lang="tr-TR" dirty="0"/>
              <a:t> Kısa dinlenme aralarının bir sonucu olarak tekrar sayısı arttırılabilir, böylece antrenman kapsamında artış yapılması kolaylaşır.</a:t>
            </a:r>
          </a:p>
          <a:p>
            <a:endParaRPr lang="tr-TR" dirty="0"/>
          </a:p>
        </p:txBody>
      </p:sp>
    </p:spTree>
    <p:extLst>
      <p:ext uri="{BB962C8B-B14F-4D97-AF65-F5344CB8AC3E}">
        <p14:creationId xmlns:p14="http://schemas.microsoft.com/office/powerpoint/2010/main" val="1607517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chemeClr val="tx2"/>
                </a:solidFill>
              </a:rPr>
              <a:t>Uyarının Sıklığı</a:t>
            </a:r>
            <a:endParaRPr lang="tr-TR" dirty="0"/>
          </a:p>
        </p:txBody>
      </p:sp>
      <p:sp>
        <p:nvSpPr>
          <p:cNvPr id="3" name="İçerik Yer Tutucusu 2"/>
          <p:cNvSpPr>
            <a:spLocks noGrp="1"/>
          </p:cNvSpPr>
          <p:nvPr>
            <p:ph idx="1"/>
          </p:nvPr>
        </p:nvSpPr>
        <p:spPr>
          <a:xfrm>
            <a:off x="2368061" y="2376610"/>
            <a:ext cx="7983416" cy="4351338"/>
          </a:xfrm>
        </p:spPr>
        <p:txBody>
          <a:bodyPr/>
          <a:lstStyle/>
          <a:p>
            <a:r>
              <a:rPr lang="tr-TR" b="1" dirty="0"/>
              <a:t>Yüksek bir aerobik kapasite ile desteklenmiş olan hızlı yenilenme, bir hareketin çok sayıda tekrarının gerekli olduğu sporlarda ya da dinlenme aralarının gerekli olduğu takım sporlarında önemlidir (</a:t>
            </a:r>
            <a:r>
              <a:rPr lang="tr-TR" b="1" dirty="0" err="1"/>
              <a:t>Bompa</a:t>
            </a:r>
            <a:r>
              <a:rPr lang="tr-TR" b="1" dirty="0"/>
              <a:t>, 2003). </a:t>
            </a:r>
          </a:p>
          <a:p>
            <a:endParaRPr lang="tr-TR" dirty="0"/>
          </a:p>
        </p:txBody>
      </p:sp>
    </p:spTree>
    <p:extLst>
      <p:ext uri="{BB962C8B-B14F-4D97-AF65-F5344CB8AC3E}">
        <p14:creationId xmlns:p14="http://schemas.microsoft.com/office/powerpoint/2010/main" val="3286604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4281" y="947738"/>
            <a:ext cx="10515600" cy="740385"/>
          </a:xfrm>
        </p:spPr>
        <p:txBody>
          <a:bodyPr>
            <a:normAutofit fontScale="90000"/>
          </a:bodyPr>
          <a:lstStyle/>
          <a:p>
            <a:r>
              <a:rPr lang="tr-TR" sz="4800" b="1" dirty="0"/>
              <a:t>HEDEFE YÖNELİK YÜKLEME  YÖNTEMLERİ</a:t>
            </a:r>
            <a:endParaRPr lang="tr-TR" sz="4800" b="1" dirty="0">
              <a:solidFill>
                <a:schemeClr val="tx2">
                  <a:lumMod val="50000"/>
                </a:schemeClr>
              </a:solidFill>
              <a:latin typeface="+mn-lt"/>
            </a:endParaRPr>
          </a:p>
        </p:txBody>
      </p:sp>
      <p:sp>
        <p:nvSpPr>
          <p:cNvPr id="5" name="Text Placeholder 4"/>
          <p:cNvSpPr>
            <a:spLocks noGrp="1"/>
          </p:cNvSpPr>
          <p:nvPr>
            <p:ph type="body" idx="1"/>
          </p:nvPr>
        </p:nvSpPr>
        <p:spPr>
          <a:xfrm>
            <a:off x="679449" y="2338632"/>
            <a:ext cx="5146920" cy="4109060"/>
          </a:xfrm>
        </p:spPr>
        <p:txBody>
          <a:bodyPr>
            <a:normAutofit/>
          </a:bodyPr>
          <a:lstStyle/>
          <a:p>
            <a:r>
              <a:rPr lang="tr-TR" b="1" dirty="0"/>
              <a:t>Bir plan ve program çerçevesinde; ölçüsü belirlenmiş, kapsam ve içerikte yapılan değişikler sonucu organizmada morfolojik, fonksiyonel ve kimyasal değişikliklere neden olan etkinliklere yüklenme (yüklenim) denir.</a:t>
            </a:r>
          </a:p>
          <a:p>
            <a:endParaRPr lang="tr-TR" dirty="0"/>
          </a:p>
        </p:txBody>
      </p:sp>
      <p:pic>
        <p:nvPicPr>
          <p:cNvPr id="6" name="Picture 2" descr="C:\Users\asus\Desktop\SLAYT RESİMLER\fitness-antrenorluk-belgesi-nasil-alinir-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4981" y="1883296"/>
            <a:ext cx="5472608" cy="4104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192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209800" y="400924"/>
            <a:ext cx="10515600" cy="1325563"/>
          </a:xfrm>
        </p:spPr>
        <p:txBody>
          <a:bodyPr/>
          <a:lstStyle/>
          <a:p>
            <a:pPr algn="ctr"/>
            <a:r>
              <a:rPr lang="tr-TR" b="1" dirty="0">
                <a:solidFill>
                  <a:schemeClr val="tx2"/>
                </a:solidFill>
              </a:rPr>
              <a:t>Uyarının Sayısı</a:t>
            </a:r>
            <a:endParaRPr lang="tr-TR" b="1" dirty="0"/>
          </a:p>
        </p:txBody>
      </p:sp>
      <p:sp>
        <p:nvSpPr>
          <p:cNvPr id="3" name="İçerik Yer Tutucusu 2"/>
          <p:cNvSpPr>
            <a:spLocks noGrp="1"/>
          </p:cNvSpPr>
          <p:nvPr>
            <p:ph idx="1"/>
          </p:nvPr>
        </p:nvSpPr>
        <p:spPr>
          <a:xfrm>
            <a:off x="0" y="2282895"/>
            <a:ext cx="6646985" cy="1855352"/>
          </a:xfrm>
        </p:spPr>
        <p:txBody>
          <a:bodyPr/>
          <a:lstStyle/>
          <a:p>
            <a:pPr marL="0" indent="0">
              <a:buNone/>
            </a:pPr>
            <a:r>
              <a:rPr lang="tr-TR" b="1" dirty="0"/>
              <a:t>Bir antrenman bütünlüğünde uyarının süresi, sıklığı ve şiddetinin yanı sıra bunların sayısı da önem taşır. </a:t>
            </a:r>
          </a:p>
          <a:p>
            <a:endParaRPr lang="tr-TR" dirty="0"/>
          </a:p>
        </p:txBody>
      </p:sp>
      <p:pic>
        <p:nvPicPr>
          <p:cNvPr id="4" name="Picture 2" descr="C:\Users\asus\Desktop\SLAYT RESİMLER\bRt1E3EQexVrEp4G-6367537711246104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3695" y="0"/>
            <a:ext cx="6198305" cy="4021016"/>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2168769" y="4454769"/>
            <a:ext cx="9788770" cy="1661993"/>
          </a:xfrm>
          <a:prstGeom prst="rect">
            <a:avLst/>
          </a:prstGeom>
          <a:noFill/>
        </p:spPr>
        <p:txBody>
          <a:bodyPr wrap="square" rtlCol="0">
            <a:spAutoFit/>
          </a:bodyPr>
          <a:lstStyle/>
          <a:p>
            <a:r>
              <a:rPr lang="tr-TR" sz="2800" b="1" dirty="0"/>
              <a:t>Devamlı yüklenmede sayı 1 olurken, </a:t>
            </a:r>
            <a:r>
              <a:rPr lang="tr-TR" sz="2800" b="1" dirty="0" err="1"/>
              <a:t>interval</a:t>
            </a:r>
            <a:r>
              <a:rPr lang="tr-TR" sz="2800" b="1" dirty="0"/>
              <a:t> karakterdeki yüklenmelerde uyarı sayısı ya tekrarların sayısı ile, ya da serilerin sayıları ile sayısal olarak ifade edilir. </a:t>
            </a:r>
          </a:p>
          <a:p>
            <a:endParaRPr lang="tr-TR" dirty="0"/>
          </a:p>
        </p:txBody>
      </p:sp>
    </p:spTree>
    <p:extLst>
      <p:ext uri="{BB962C8B-B14F-4D97-AF65-F5344CB8AC3E}">
        <p14:creationId xmlns:p14="http://schemas.microsoft.com/office/powerpoint/2010/main" val="4156648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chemeClr val="accent2"/>
                </a:solidFill>
              </a:rPr>
              <a:t>Uyarının Sayısı</a:t>
            </a:r>
            <a:endParaRPr lang="tr-TR" dirty="0"/>
          </a:p>
        </p:txBody>
      </p:sp>
      <p:sp>
        <p:nvSpPr>
          <p:cNvPr id="3" name="İçerik Yer Tutucusu 2"/>
          <p:cNvSpPr>
            <a:spLocks noGrp="1"/>
          </p:cNvSpPr>
          <p:nvPr>
            <p:ph idx="1"/>
          </p:nvPr>
        </p:nvSpPr>
        <p:spPr>
          <a:xfrm>
            <a:off x="1488831" y="1825625"/>
            <a:ext cx="8510954" cy="4351338"/>
          </a:xfrm>
        </p:spPr>
        <p:txBody>
          <a:bodyPr/>
          <a:lstStyle/>
          <a:p>
            <a:r>
              <a:rPr lang="tr-TR" b="1" dirty="0"/>
              <a:t>Eğer kuvvet antrenmanında, her biri 6 tekrarlı, 5 set </a:t>
            </a:r>
            <a:r>
              <a:rPr lang="tr-TR" b="1" dirty="0" err="1"/>
              <a:t>bench</a:t>
            </a:r>
            <a:r>
              <a:rPr lang="tr-TR" b="1" dirty="0"/>
              <a:t> </a:t>
            </a:r>
            <a:r>
              <a:rPr lang="tr-TR" b="1" dirty="0" err="1"/>
              <a:t>press</a:t>
            </a:r>
            <a:r>
              <a:rPr lang="tr-TR" b="1" dirty="0"/>
              <a:t> yapılmış ise, uyarı sayısının tümü 30’dur. </a:t>
            </a:r>
          </a:p>
          <a:p>
            <a:r>
              <a:rPr lang="tr-TR" b="1" dirty="0"/>
              <a:t>Koşu dayanıklılığının geliştirilmesi için yapılan antrenmanlarda aynı şekilde her bir ayrı koşuda birçok değişik uyarı olmasına karşın, uyarı sayısının ölçütü tekrarların sayısıdır</a:t>
            </a:r>
          </a:p>
          <a:p>
            <a:endParaRPr lang="tr-TR" dirty="0"/>
          </a:p>
        </p:txBody>
      </p:sp>
    </p:spTree>
    <p:extLst>
      <p:ext uri="{BB962C8B-B14F-4D97-AF65-F5344CB8AC3E}">
        <p14:creationId xmlns:p14="http://schemas.microsoft.com/office/powerpoint/2010/main" val="1658374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chemeClr val="accent2"/>
                </a:solidFill>
              </a:rPr>
              <a:t>Uyarının Kapsamı</a:t>
            </a:r>
            <a:endParaRPr lang="tr-TR" dirty="0"/>
          </a:p>
        </p:txBody>
      </p:sp>
      <p:sp>
        <p:nvSpPr>
          <p:cNvPr id="3" name="İçerik Yer Tutucusu 2"/>
          <p:cNvSpPr>
            <a:spLocks noGrp="1"/>
          </p:cNvSpPr>
          <p:nvPr>
            <p:ph idx="1"/>
          </p:nvPr>
        </p:nvSpPr>
        <p:spPr>
          <a:xfrm>
            <a:off x="1834662" y="1567716"/>
            <a:ext cx="9044354" cy="4727575"/>
          </a:xfrm>
        </p:spPr>
        <p:txBody>
          <a:bodyPr/>
          <a:lstStyle/>
          <a:p>
            <a:r>
              <a:rPr lang="tr-TR" b="1" dirty="0"/>
              <a:t>Uyaranın kapsamı; bir antrenmandaki tüm uyarıların süresini ve tekrarını içerir. </a:t>
            </a:r>
          </a:p>
          <a:p>
            <a:r>
              <a:rPr lang="tr-TR" b="1" dirty="0"/>
              <a:t>Koşu sporlarında km, kuvvet çalışmalarında da alıştırmaların tekrar sayısı, kaldırılan ağırlıkların toplamı uyaranın kapsamını oluşturur.</a:t>
            </a:r>
          </a:p>
          <a:p>
            <a:r>
              <a:rPr lang="tr-TR" b="1" dirty="0"/>
              <a:t>Uyaranın kapsamı kısmen uyaranın şiddeti ile özdeşlik gösterir. Ancak bu durum uyarı şiddetinin aynı kalmasını gerektirir (Sevim, 1995).</a:t>
            </a:r>
          </a:p>
          <a:p>
            <a:pPr marL="0" indent="0">
              <a:buNone/>
            </a:pPr>
            <a:br>
              <a:rPr lang="tr-TR" b="1" dirty="0"/>
            </a:br>
            <a:endParaRPr lang="tr-TR" b="1" dirty="0"/>
          </a:p>
          <a:p>
            <a:endParaRPr lang="tr-TR" dirty="0"/>
          </a:p>
        </p:txBody>
      </p:sp>
    </p:spTree>
    <p:extLst>
      <p:ext uri="{BB962C8B-B14F-4D97-AF65-F5344CB8AC3E}">
        <p14:creationId xmlns:p14="http://schemas.microsoft.com/office/powerpoint/2010/main" val="907331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chemeClr val="accent2"/>
                </a:solidFill>
              </a:rPr>
              <a:t>Uyarının Kapsamı</a:t>
            </a:r>
            <a:endParaRPr lang="tr-TR" dirty="0"/>
          </a:p>
        </p:txBody>
      </p:sp>
      <p:sp>
        <p:nvSpPr>
          <p:cNvPr id="3" name="İçerik Yer Tutucusu 2"/>
          <p:cNvSpPr>
            <a:spLocks noGrp="1"/>
          </p:cNvSpPr>
          <p:nvPr>
            <p:ph idx="1"/>
          </p:nvPr>
        </p:nvSpPr>
        <p:spPr>
          <a:xfrm>
            <a:off x="1271954" y="1602887"/>
            <a:ext cx="9396046" cy="4563452"/>
          </a:xfrm>
        </p:spPr>
        <p:txBody>
          <a:bodyPr/>
          <a:lstStyle/>
          <a:p>
            <a:pPr marL="0" indent="0">
              <a:buNone/>
            </a:pPr>
            <a:r>
              <a:rPr lang="tr-TR" b="1" dirty="0"/>
              <a:t>Uyarının kapsamı, uyarının şiddeti ve uyarının sıklığı ürününün toplamıdır. </a:t>
            </a:r>
          </a:p>
          <a:p>
            <a:pPr marL="0" indent="0">
              <a:buNone/>
            </a:pPr>
            <a:r>
              <a:rPr lang="tr-TR" b="1" dirty="0"/>
              <a:t>Örnek: 100 kg halterle 4 tekrarlı 5 set yapılan yüklenmenin kapsamı 2 </a:t>
            </a:r>
            <a:r>
              <a:rPr lang="tr-TR" b="1" dirty="0" err="1"/>
              <a:t>ton’dur</a:t>
            </a:r>
            <a:r>
              <a:rPr lang="tr-TR" b="1" dirty="0"/>
              <a:t>. </a:t>
            </a:r>
          </a:p>
          <a:p>
            <a:pPr marL="0" indent="0">
              <a:buNone/>
            </a:pPr>
            <a:r>
              <a:rPr lang="tr-TR" b="1" dirty="0"/>
              <a:t>Bununla birlikte uyarının kapsamı ortalama bir şiddeti kapsar. </a:t>
            </a:r>
          </a:p>
          <a:p>
            <a:pPr marL="0" indent="0">
              <a:buNone/>
            </a:pPr>
            <a:r>
              <a:rPr lang="tr-TR" b="1" dirty="0"/>
              <a:t>Bunun için uyarı kapsamının, şiddetin alanı içerisinde görmek en doğru yoldur. </a:t>
            </a:r>
          </a:p>
          <a:p>
            <a:pPr marL="0" indent="0">
              <a:buNone/>
            </a:pPr>
            <a:r>
              <a:rPr lang="tr-TR" b="1" dirty="0"/>
              <a:t>Ancak böyle doğru bir antrenman planı mümkün olup, sporcunun tüm yüklenimi hakkında karar verilebilir. </a:t>
            </a:r>
          </a:p>
          <a:p>
            <a:endParaRPr lang="tr-TR" dirty="0"/>
          </a:p>
        </p:txBody>
      </p:sp>
    </p:spTree>
    <p:extLst>
      <p:ext uri="{BB962C8B-B14F-4D97-AF65-F5344CB8AC3E}">
        <p14:creationId xmlns:p14="http://schemas.microsoft.com/office/powerpoint/2010/main" val="467205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i="1" dirty="0">
                <a:solidFill>
                  <a:srgbClr val="FF0000"/>
                </a:solidFill>
              </a:rPr>
              <a:t>SÜRANTRENMAN</a:t>
            </a:r>
            <a:endParaRPr lang="tr-TR" dirty="0"/>
          </a:p>
        </p:txBody>
      </p:sp>
      <p:sp>
        <p:nvSpPr>
          <p:cNvPr id="3" name="İçerik Yer Tutucusu 2"/>
          <p:cNvSpPr>
            <a:spLocks noGrp="1"/>
          </p:cNvSpPr>
          <p:nvPr>
            <p:ph idx="1"/>
          </p:nvPr>
        </p:nvSpPr>
        <p:spPr>
          <a:xfrm>
            <a:off x="1869831" y="1602886"/>
            <a:ext cx="8704385" cy="4351338"/>
          </a:xfrm>
        </p:spPr>
        <p:txBody>
          <a:bodyPr/>
          <a:lstStyle/>
          <a:p>
            <a:r>
              <a:rPr lang="tr-TR" b="1" dirty="0"/>
              <a:t>Antrenman amacı, sporcuların var olan </a:t>
            </a:r>
            <a:r>
              <a:rPr lang="tr-TR" b="1" dirty="0" err="1"/>
              <a:t>sporsal</a:t>
            </a:r>
            <a:r>
              <a:rPr lang="tr-TR" b="1" dirty="0"/>
              <a:t> potansiyellerini bilimsel yöntemlerle geliştirmek ve zaman içinde en yüksek </a:t>
            </a:r>
            <a:r>
              <a:rPr lang="tr-TR" b="1" dirty="0" err="1"/>
              <a:t>sporsal</a:t>
            </a:r>
            <a:r>
              <a:rPr lang="tr-TR" b="1" dirty="0"/>
              <a:t> verime ulaştırmaktır. Bu verime ulaşırken de oldukça uzun süren bir çalışma periyodunda, farklı yüklenmelerle, değişik antrenman yöntemleri kullanılır. Bu yüklenmeler sonucunda organizmada enerji tüketimi ve </a:t>
            </a:r>
            <a:r>
              <a:rPr lang="tr-TR" b="1" dirty="0" err="1"/>
              <a:t>metabolitler</a:t>
            </a:r>
            <a:r>
              <a:rPr lang="tr-TR" b="1" dirty="0"/>
              <a:t> artar. Sonuçta kaslarda ve sinir sisteminde aktivitenin giderek azalmasına yol açar. Bu fiziksel aktivitenin azalması yorgunluğu oluşturur. </a:t>
            </a:r>
          </a:p>
          <a:p>
            <a:endParaRPr lang="tr-TR" dirty="0"/>
          </a:p>
        </p:txBody>
      </p:sp>
    </p:spTree>
    <p:extLst>
      <p:ext uri="{BB962C8B-B14F-4D97-AF65-F5344CB8AC3E}">
        <p14:creationId xmlns:p14="http://schemas.microsoft.com/office/powerpoint/2010/main" val="3877043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850416"/>
            <a:ext cx="12192000" cy="1325563"/>
          </a:xfrm>
        </p:spPr>
        <p:txBody>
          <a:bodyPr/>
          <a:lstStyle/>
          <a:p>
            <a:pPr algn="ctr"/>
            <a:r>
              <a:rPr lang="tr-TR" b="1" i="1" u="sng" dirty="0">
                <a:effectLst>
                  <a:outerShdw blurRad="38100" dist="38100" dir="2700000" algn="tl">
                    <a:srgbClr val="000000">
                      <a:alpha val="43137"/>
                    </a:srgbClr>
                  </a:outerShdw>
                </a:effectLst>
              </a:rPr>
              <a:t>TEŞEKKÜRLER</a:t>
            </a:r>
            <a:br>
              <a:rPr lang="tr-TR" b="1" i="1" u="sng" dirty="0">
                <a:effectLst>
                  <a:outerShdw blurRad="38100" dist="38100" dir="2700000" algn="tl">
                    <a:srgbClr val="000000">
                      <a:alpha val="43137"/>
                    </a:srgbClr>
                  </a:outerShdw>
                </a:effectLst>
              </a:rPr>
            </a:br>
            <a:r>
              <a:rPr lang="tr-TR" b="1" i="1" u="sng" dirty="0">
                <a:effectLst>
                  <a:outerShdw blurRad="38100" dist="38100" dir="2700000" algn="tl">
                    <a:srgbClr val="000000">
                      <a:alpha val="43137"/>
                    </a:srgbClr>
                  </a:outerShdw>
                </a:effectLst>
              </a:rPr>
              <a:t>SERDAR KİBAR</a:t>
            </a:r>
            <a:endParaRPr lang="tr-TR" dirty="0"/>
          </a:p>
        </p:txBody>
      </p:sp>
    </p:spTree>
    <p:extLst>
      <p:ext uri="{BB962C8B-B14F-4D97-AF65-F5344CB8AC3E}">
        <p14:creationId xmlns:p14="http://schemas.microsoft.com/office/powerpoint/2010/main" val="4003146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9172"/>
            <a:ext cx="10204938" cy="2822982"/>
          </a:xfrm>
        </p:spPr>
        <p:txBody>
          <a:bodyPr/>
          <a:lstStyle/>
          <a:p>
            <a:r>
              <a:rPr lang="tr-TR" b="1" dirty="0"/>
              <a:t>Antrenman yöntemleri açısından yüklenmeyi dış ve iç yüklenmeler diye iki bölüme ayırırız</a:t>
            </a:r>
            <a:endParaRPr lang="tr-TR" b="1" dirty="0">
              <a:solidFill>
                <a:schemeClr val="tx2">
                  <a:lumMod val="50000"/>
                </a:schemeClr>
              </a:solidFill>
              <a:latin typeface="+mn-lt"/>
            </a:endParaRPr>
          </a:p>
        </p:txBody>
      </p:sp>
      <p:sp>
        <p:nvSpPr>
          <p:cNvPr id="5" name="Content Placeholder 4"/>
          <p:cNvSpPr>
            <a:spLocks noGrp="1"/>
          </p:cNvSpPr>
          <p:nvPr>
            <p:ph idx="1"/>
          </p:nvPr>
        </p:nvSpPr>
        <p:spPr>
          <a:xfrm>
            <a:off x="756139" y="2834640"/>
            <a:ext cx="10515600" cy="4713923"/>
          </a:xfrm>
        </p:spPr>
        <p:txBody>
          <a:bodyPr/>
          <a:lstStyle/>
          <a:p>
            <a:r>
              <a:rPr lang="tr-TR" b="1" dirty="0"/>
              <a:t>Dış yüklenmeler</a:t>
            </a:r>
          </a:p>
          <a:p>
            <a:pPr marL="0" indent="0">
              <a:buNone/>
            </a:pPr>
            <a:r>
              <a:rPr lang="tr-TR" b="1" dirty="0"/>
              <a:t>Antrenman yöntemlerini yüklenme yoğunluğunu, sıklığını, süresini, kapsa-</a:t>
            </a:r>
            <a:r>
              <a:rPr lang="tr-TR" b="1" dirty="0" err="1"/>
              <a:t>mını</a:t>
            </a:r>
            <a:r>
              <a:rPr lang="tr-TR" b="1" dirty="0"/>
              <a:t> ve dinlenme aralıklarını içerir</a:t>
            </a:r>
            <a:r>
              <a:rPr lang="tr-TR" dirty="0"/>
              <a:t>.</a:t>
            </a:r>
          </a:p>
        </p:txBody>
      </p:sp>
    </p:spTree>
    <p:extLst>
      <p:ext uri="{BB962C8B-B14F-4D97-AF65-F5344CB8AC3E}">
        <p14:creationId xmlns:p14="http://schemas.microsoft.com/office/powerpoint/2010/main" val="416126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2156376"/>
            <a:ext cx="10515600" cy="4701624"/>
          </a:xfrm>
        </p:spPr>
        <p:txBody>
          <a:bodyPr>
            <a:normAutofit/>
          </a:bodyPr>
          <a:lstStyle/>
          <a:p>
            <a:pPr marL="0" indent="0">
              <a:buNone/>
            </a:pPr>
            <a:r>
              <a:rPr lang="tr-TR" sz="3200" b="1" dirty="0"/>
              <a:t>Her dış yüklenme fizik ve psikolojik fonksiyonel sistemde belirli bir reaksiyon doğurur. Bu reaksiyonu, organizmadaki fizyolojik, biyokimyasal karakterine, kuvvetine ve psikolojik uyum derecesine göre iç yüklenme olarak tanımlayabiliriz.</a:t>
            </a:r>
          </a:p>
        </p:txBody>
      </p:sp>
      <p:sp>
        <p:nvSpPr>
          <p:cNvPr id="7" name="Rectangle 6"/>
          <p:cNvSpPr/>
          <p:nvPr/>
        </p:nvSpPr>
        <p:spPr>
          <a:xfrm>
            <a:off x="3048000" y="6527249"/>
            <a:ext cx="6096000" cy="253916"/>
          </a:xfrm>
          <a:prstGeom prst="rect">
            <a:avLst/>
          </a:prstGeom>
        </p:spPr>
        <p:txBody>
          <a:bodyPr>
            <a:spAutoFit/>
          </a:bodyPr>
          <a:lstStyle/>
          <a:p>
            <a:pPr algn="ctr"/>
            <a:r>
              <a:rPr lang="en-US" sz="1000" dirty="0">
                <a:solidFill>
                  <a:schemeClr val="bg1"/>
                </a:solidFill>
              </a:rPr>
              <a:t>Volume for Muscle Hypertrophy and Health Outcomes: The Most Effective Variable in Resistance Training</a:t>
            </a:r>
          </a:p>
        </p:txBody>
      </p:sp>
      <p:sp>
        <p:nvSpPr>
          <p:cNvPr id="13" name="Title 3"/>
          <p:cNvSpPr txBox="1">
            <a:spLocks/>
          </p:cNvSpPr>
          <p:nvPr/>
        </p:nvSpPr>
        <p:spPr>
          <a:xfrm>
            <a:off x="943708" y="99874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b="1" dirty="0"/>
              <a:t>İç yüklenmeler</a:t>
            </a:r>
            <a:br>
              <a:rPr lang="tr-TR" b="1" dirty="0"/>
            </a:br>
            <a:endParaRPr lang="tr-TR" b="1" dirty="0">
              <a:solidFill>
                <a:schemeClr val="tx2">
                  <a:lumMod val="50000"/>
                </a:schemeClr>
              </a:solidFill>
              <a:latin typeface="+mn-lt"/>
            </a:endParaRPr>
          </a:p>
        </p:txBody>
      </p:sp>
    </p:spTree>
    <p:extLst>
      <p:ext uri="{BB962C8B-B14F-4D97-AF65-F5344CB8AC3E}">
        <p14:creationId xmlns:p14="http://schemas.microsoft.com/office/powerpoint/2010/main" val="3531145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2329313"/>
            <a:ext cx="10515600" cy="3847649"/>
          </a:xfrm>
        </p:spPr>
        <p:txBody>
          <a:bodyPr>
            <a:normAutofit/>
          </a:bodyPr>
          <a:lstStyle/>
          <a:p>
            <a:endParaRPr lang="tr-TR" dirty="0">
              <a:solidFill>
                <a:schemeClr val="tx2">
                  <a:lumMod val="50000"/>
                </a:schemeClr>
              </a:solidFill>
            </a:endParaRPr>
          </a:p>
          <a:p>
            <a:endParaRPr lang="tr-TR" dirty="0">
              <a:solidFill>
                <a:schemeClr val="tx2">
                  <a:lumMod val="50000"/>
                </a:schemeClr>
              </a:solidFill>
            </a:endParaRPr>
          </a:p>
        </p:txBody>
      </p:sp>
      <p:sp>
        <p:nvSpPr>
          <p:cNvPr id="7" name="Rectangle 6"/>
          <p:cNvSpPr/>
          <p:nvPr/>
        </p:nvSpPr>
        <p:spPr>
          <a:xfrm>
            <a:off x="2582779" y="6542979"/>
            <a:ext cx="7026442" cy="246221"/>
          </a:xfrm>
          <a:prstGeom prst="rect">
            <a:avLst/>
          </a:prstGeom>
        </p:spPr>
        <p:txBody>
          <a:bodyPr wrap="square">
            <a:spAutoFit/>
          </a:bodyPr>
          <a:lstStyle/>
          <a:p>
            <a:pPr algn="ctr"/>
            <a:r>
              <a:rPr lang="en-US" sz="1000" dirty="0">
                <a:solidFill>
                  <a:schemeClr val="bg1"/>
                </a:solidFill>
              </a:rPr>
              <a:t>Methods matter: the relationship between strength and hypertrophy depends on methods of measurement and analysis</a:t>
            </a:r>
            <a:endParaRPr lang="tr-TR" sz="1000" dirty="0">
              <a:solidFill>
                <a:schemeClr val="bg1"/>
              </a:solidFill>
            </a:endParaRPr>
          </a:p>
        </p:txBody>
      </p:sp>
      <p:sp>
        <p:nvSpPr>
          <p:cNvPr id="13" name="Title 3"/>
          <p:cNvSpPr txBox="1">
            <a:spLocks/>
          </p:cNvSpPr>
          <p:nvPr/>
        </p:nvSpPr>
        <p:spPr>
          <a:xfrm>
            <a:off x="533400" y="642425"/>
            <a:ext cx="10515600" cy="1325563"/>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b="1" dirty="0"/>
              <a:t>Doğru bir biçimde sıralanmış antrenman yüklenmeleri aşamalı bir biçimde sportif verim düzeyinde artışlara neden olmaktadır.</a:t>
            </a:r>
            <a:endParaRPr lang="tr-TR" b="1" dirty="0">
              <a:solidFill>
                <a:schemeClr val="tx2">
                  <a:lumMod val="50000"/>
                </a:schemeClr>
              </a:solidFill>
              <a:latin typeface="+mn-lt"/>
            </a:endParaRPr>
          </a:p>
        </p:txBody>
      </p:sp>
      <p:sp>
        <p:nvSpPr>
          <p:cNvPr id="8" name="Content Placeholder 4"/>
          <p:cNvSpPr txBox="1">
            <a:spLocks/>
          </p:cNvSpPr>
          <p:nvPr/>
        </p:nvSpPr>
        <p:spPr>
          <a:xfrm>
            <a:off x="838200" y="1463040"/>
            <a:ext cx="10515600" cy="47139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tr-TR" dirty="0">
              <a:solidFill>
                <a:schemeClr val="tx2">
                  <a:lumMod val="50000"/>
                </a:schemeClr>
              </a:soli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5936" y="2068820"/>
            <a:ext cx="6791509" cy="424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2692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Standart (Ölçülü) Yüklenme</a:t>
            </a:r>
            <a:endParaRPr lang="tr-TR" dirty="0"/>
          </a:p>
        </p:txBody>
      </p:sp>
      <p:sp>
        <p:nvSpPr>
          <p:cNvPr id="3" name="İçerik Yer Tutucusu 2"/>
          <p:cNvSpPr>
            <a:spLocks noGrp="1"/>
          </p:cNvSpPr>
          <p:nvPr>
            <p:ph idx="1"/>
          </p:nvPr>
        </p:nvSpPr>
        <p:spPr>
          <a:xfrm>
            <a:off x="779585" y="2599348"/>
            <a:ext cx="10515600" cy="4351338"/>
          </a:xfrm>
        </p:spPr>
        <p:txBody>
          <a:bodyPr/>
          <a:lstStyle/>
          <a:p>
            <a:r>
              <a:rPr lang="tr-TR" b="1" dirty="0"/>
              <a:t>Standart yüklenme, antrenmanın hazırlık döneminde yapılan yüklenmelerin çeşitliliğini ve sıklığını içermektedir</a:t>
            </a:r>
          </a:p>
          <a:p>
            <a:endParaRPr lang="tr-TR" dirty="0"/>
          </a:p>
        </p:txBody>
      </p:sp>
    </p:spTree>
    <p:extLst>
      <p:ext uri="{BB962C8B-B14F-4D97-AF65-F5344CB8AC3E}">
        <p14:creationId xmlns:p14="http://schemas.microsoft.com/office/powerpoint/2010/main" val="2827232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Doğrusal (</a:t>
            </a:r>
            <a:r>
              <a:rPr lang="tr-TR" b="1" dirty="0" err="1"/>
              <a:t>Linear</a:t>
            </a:r>
            <a:r>
              <a:rPr lang="tr-TR" b="1" dirty="0"/>
              <a:t>) Yüklenme</a:t>
            </a:r>
            <a:br>
              <a:rPr lang="tr-TR" dirty="0"/>
            </a:br>
            <a:endParaRPr lang="tr-TR" dirty="0"/>
          </a:p>
        </p:txBody>
      </p:sp>
      <p:sp>
        <p:nvSpPr>
          <p:cNvPr id="3" name="İçerik Yer Tutucusu 2"/>
          <p:cNvSpPr>
            <a:spLocks noGrp="1"/>
          </p:cNvSpPr>
          <p:nvPr>
            <p:ph idx="1"/>
          </p:nvPr>
        </p:nvSpPr>
        <p:spPr>
          <a:xfrm>
            <a:off x="926122" y="1895963"/>
            <a:ext cx="8727831" cy="4351338"/>
          </a:xfrm>
        </p:spPr>
        <p:txBody>
          <a:bodyPr>
            <a:normAutofit/>
          </a:bodyPr>
          <a:lstStyle/>
          <a:p>
            <a:pPr lvl="4" algn="ctr"/>
            <a:r>
              <a:rPr lang="tr-TR" sz="3200" b="1" dirty="0"/>
              <a:t>Doğrusal Yüklenme çok yaygın olarak kullanılsa da bu anlayış </a:t>
            </a:r>
            <a:r>
              <a:rPr lang="tr-TR" sz="3200" b="1" dirty="0" err="1"/>
              <a:t>dönemleme</a:t>
            </a:r>
            <a:r>
              <a:rPr lang="tr-TR" sz="3200" b="1" dirty="0"/>
              <a:t> ilkelerine birçok açıdan aykırı olarak değerlendirilmektedir</a:t>
            </a:r>
            <a:endParaRPr lang="tr-TR" sz="3200" dirty="0"/>
          </a:p>
        </p:txBody>
      </p:sp>
    </p:spTree>
    <p:extLst>
      <p:ext uri="{BB962C8B-B14F-4D97-AF65-F5344CB8AC3E}">
        <p14:creationId xmlns:p14="http://schemas.microsoft.com/office/powerpoint/2010/main" val="630426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5400" b="1" dirty="0"/>
              <a:t>Basamaklı Yüklenme</a:t>
            </a:r>
            <a:endParaRPr lang="tr-TR" sz="5400" dirty="0"/>
          </a:p>
        </p:txBody>
      </p:sp>
      <p:sp>
        <p:nvSpPr>
          <p:cNvPr id="3" name="İçerik Yer Tutucusu 2"/>
          <p:cNvSpPr>
            <a:spLocks noGrp="1"/>
          </p:cNvSpPr>
          <p:nvPr>
            <p:ph idx="1"/>
          </p:nvPr>
        </p:nvSpPr>
        <p:spPr>
          <a:xfrm>
            <a:off x="826477" y="2200763"/>
            <a:ext cx="10515600" cy="4351338"/>
          </a:xfrm>
        </p:spPr>
        <p:txBody>
          <a:bodyPr>
            <a:normAutofit/>
          </a:bodyPr>
          <a:lstStyle/>
          <a:p>
            <a:r>
              <a:rPr lang="tr-TR" sz="3200" b="1" dirty="0"/>
              <a:t>Literatürde antrenmanın basamaklı yüklenme modeli, aşamalı artan yüklenimlerden sonra, az yüklenmeli (</a:t>
            </a:r>
            <a:r>
              <a:rPr lang="tr-TR" sz="3200" b="1" dirty="0" err="1"/>
              <a:t>yükselmesiz</a:t>
            </a:r>
            <a:r>
              <a:rPr lang="tr-TR" sz="3200" b="1" dirty="0"/>
              <a:t> boşaltma) bir evrenin geldiği, geleneksel ya da klasik antrenman </a:t>
            </a:r>
            <a:r>
              <a:rPr lang="tr-TR" sz="3200" b="1" dirty="0" err="1"/>
              <a:t>dönemlemesi</a:t>
            </a:r>
            <a:r>
              <a:rPr lang="tr-TR" sz="3200" b="1" dirty="0"/>
              <a:t> olarak tanımlanmaktadır.</a:t>
            </a:r>
          </a:p>
          <a:p>
            <a:endParaRPr lang="tr-TR" sz="3200" dirty="0"/>
          </a:p>
        </p:txBody>
      </p:sp>
    </p:spTree>
    <p:extLst>
      <p:ext uri="{BB962C8B-B14F-4D97-AF65-F5344CB8AC3E}">
        <p14:creationId xmlns:p14="http://schemas.microsoft.com/office/powerpoint/2010/main" val="3698526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063" y="365125"/>
            <a:ext cx="11898922" cy="1627798"/>
          </a:xfrm>
        </p:spPr>
        <p:txBody>
          <a:bodyPr>
            <a:normAutofit/>
          </a:bodyPr>
          <a:lstStyle/>
          <a:p>
            <a:pPr algn="ctr"/>
            <a:r>
              <a:rPr lang="tr-TR" sz="4800" b="1" dirty="0"/>
              <a:t>Odaklanmış (Sıkılaştırılmış, Konsantre) </a:t>
            </a:r>
            <a:br>
              <a:rPr lang="tr-TR" sz="4800" b="1" dirty="0"/>
            </a:br>
            <a:r>
              <a:rPr lang="tr-TR" sz="4800" b="1" dirty="0"/>
              <a:t>Yüklenme</a:t>
            </a:r>
            <a:endParaRPr lang="tr-TR" sz="4800" dirty="0"/>
          </a:p>
        </p:txBody>
      </p:sp>
      <p:sp>
        <p:nvSpPr>
          <p:cNvPr id="3" name="İçerik Yer Tutucusu 2"/>
          <p:cNvSpPr>
            <a:spLocks noGrp="1"/>
          </p:cNvSpPr>
          <p:nvPr>
            <p:ph idx="1"/>
          </p:nvPr>
        </p:nvSpPr>
        <p:spPr>
          <a:xfrm>
            <a:off x="803031" y="2506662"/>
            <a:ext cx="10515600" cy="4351338"/>
          </a:xfrm>
        </p:spPr>
        <p:txBody>
          <a:bodyPr>
            <a:normAutofit/>
          </a:bodyPr>
          <a:lstStyle/>
          <a:p>
            <a:pPr algn="ctr"/>
            <a:r>
              <a:rPr lang="tr-TR" sz="3600" b="1" dirty="0"/>
              <a:t>Bu yüklenme yaklaşımı, kısa süreli aşırı yüklenme ya da sıklıkla odaklanmış yüklenme olarak tanımlanmaktadır </a:t>
            </a:r>
          </a:p>
          <a:p>
            <a:pPr algn="ctr"/>
            <a:endParaRPr lang="tr-TR" sz="3600" dirty="0"/>
          </a:p>
        </p:txBody>
      </p:sp>
    </p:spTree>
    <p:extLst>
      <p:ext uri="{BB962C8B-B14F-4D97-AF65-F5344CB8AC3E}">
        <p14:creationId xmlns:p14="http://schemas.microsoft.com/office/powerpoint/2010/main" val="24297154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883</Words>
  <Application>Microsoft Office PowerPoint</Application>
  <PresentationFormat>Geniş ekran</PresentationFormat>
  <Paragraphs>70</Paragraphs>
  <Slides>25</Slides>
  <Notes>0</Notes>
  <HiddenSlides>0</HiddenSlides>
  <MMClips>0</MMClips>
  <ScaleCrop>false</ScaleCrop>
  <HeadingPairs>
    <vt:vector size="4" baseType="variant">
      <vt:variant>
        <vt:lpstr>Tema</vt:lpstr>
      </vt:variant>
      <vt:variant>
        <vt:i4>1</vt:i4>
      </vt:variant>
      <vt:variant>
        <vt:lpstr>Slayt Başlıkları</vt:lpstr>
      </vt:variant>
      <vt:variant>
        <vt:i4>25</vt:i4>
      </vt:variant>
    </vt:vector>
  </HeadingPairs>
  <TitlesOfParts>
    <vt:vector size="26" baseType="lpstr">
      <vt:lpstr>Office Theme</vt:lpstr>
      <vt:lpstr>HEDEFE YÖNELİK YÜKLEME  YÖNTEMLERİ -II</vt:lpstr>
      <vt:lpstr>HEDEFE YÖNELİK YÜKLEME  YÖNTEMLERİ</vt:lpstr>
      <vt:lpstr>Antrenman yöntemleri açısından yüklenmeyi dış ve iç yüklenmeler diye iki bölüme ayırırız</vt:lpstr>
      <vt:lpstr>PowerPoint Sunusu</vt:lpstr>
      <vt:lpstr>PowerPoint Sunusu</vt:lpstr>
      <vt:lpstr>Standart (Ölçülü) Yüklenme</vt:lpstr>
      <vt:lpstr>Doğrusal (Linear) Yüklenme </vt:lpstr>
      <vt:lpstr>Basamaklı Yüklenme</vt:lpstr>
      <vt:lpstr>Odaklanmış (Sıkılaştırılmış, Konsantre)  Yüklenme</vt:lpstr>
      <vt:lpstr>Bağlantılı Sıralanan (Conjugated Sequence) Yüklenme</vt:lpstr>
      <vt:lpstr>Uyarılar antrenman durumunu geliştirmeli ve onun sürekliliğini korumalıdır.  </vt:lpstr>
      <vt:lpstr>PowerPoint Sunusu</vt:lpstr>
      <vt:lpstr>Yüklenmenin Ana Ögeleri</vt:lpstr>
      <vt:lpstr>Yüklenme Şiddeti</vt:lpstr>
      <vt:lpstr>Yüklenme Şiddeti</vt:lpstr>
      <vt:lpstr>Yüklenme Şiddeti</vt:lpstr>
      <vt:lpstr>Uyarının Sıklığı</vt:lpstr>
      <vt:lpstr>Uyarının Sıklığı</vt:lpstr>
      <vt:lpstr>Uyarının Sıklığı</vt:lpstr>
      <vt:lpstr>Uyarının Sayısı</vt:lpstr>
      <vt:lpstr>Uyarının Sayısı</vt:lpstr>
      <vt:lpstr>Uyarının Kapsamı</vt:lpstr>
      <vt:lpstr>Uyarının Kapsamı</vt:lpstr>
      <vt:lpstr>SÜRANTRENMAN</vt:lpstr>
      <vt:lpstr>TEŞEKKÜRLER SERDAR KİBAR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Deneme</dc:title>
  <dc:creator>Göktug Sanli</dc:creator>
  <cp:lastModifiedBy>Göktuğ Şanlı</cp:lastModifiedBy>
  <cp:revision>12</cp:revision>
  <dcterms:created xsi:type="dcterms:W3CDTF">2022-11-11T14:22:21Z</dcterms:created>
  <dcterms:modified xsi:type="dcterms:W3CDTF">2022-11-22T17:42:54Z</dcterms:modified>
</cp:coreProperties>
</file>