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0" r:id="rId5"/>
    <p:sldId id="259" r:id="rId6"/>
    <p:sldId id="263" r:id="rId7"/>
    <p:sldId id="262" r:id="rId8"/>
    <p:sldId id="264" r:id="rId9"/>
    <p:sldId id="265" r:id="rId10"/>
    <p:sldId id="266" r:id="rId11"/>
    <p:sldId id="267" r:id="rId12"/>
    <p:sldId id="268" r:id="rId13"/>
    <p:sldId id="271" r:id="rId14"/>
    <p:sldId id="269" r:id="rId15"/>
    <p:sldId id="270" r:id="rId16"/>
    <p:sldId id="276" r:id="rId17"/>
    <p:sldId id="272" r:id="rId18"/>
    <p:sldId id="275" r:id="rId19"/>
    <p:sldId id="274" r:id="rId20"/>
    <p:sldId id="273"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93391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5531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60145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76703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4612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124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79C7A86C-B8FB-4777-BAE6-9345CFE41A73}" type="datetimeFigureOut">
              <a:rPr lang="tr-TR" smtClean="0"/>
              <a:t>22.11.2022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67640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79C7A86C-B8FB-4777-BAE6-9345CFE41A73}" type="datetimeFigureOut">
              <a:rPr lang="tr-TR" smtClean="0"/>
              <a:t>22.11.2022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7354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7A86C-B8FB-4777-BAE6-9345CFE41A73}" type="datetimeFigureOut">
              <a:rPr lang="tr-TR" smtClean="0"/>
              <a:t>22.11.2022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07131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974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299085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7A86C-B8FB-4777-BAE6-9345CFE41A73}" type="datetimeFigureOut">
              <a:rPr lang="tr-TR" smtClean="0"/>
              <a:t>22.11.2022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A63FE-C2CC-48EB-AA42-80044E7FBFA0}" type="slidenum">
              <a:rPr lang="tr-TR" smtClean="0"/>
              <a:t>‹#›</a:t>
            </a:fld>
            <a:endParaRPr lang="tr-TR"/>
          </a:p>
        </p:txBody>
      </p:sp>
    </p:spTree>
    <p:extLst>
      <p:ext uri="{BB962C8B-B14F-4D97-AF65-F5344CB8AC3E}">
        <p14:creationId xmlns:p14="http://schemas.microsoft.com/office/powerpoint/2010/main" val="299134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hdl.handle.net/11363/1936"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b="1" dirty="0">
                <a:effectLst>
                  <a:outerShdw blurRad="38100" dist="38100" dir="2700000" algn="tl">
                    <a:srgbClr val="000000">
                      <a:alpha val="43137"/>
                    </a:srgbClr>
                  </a:outerShdw>
                </a:effectLst>
              </a:rPr>
              <a:t>TEMEL EKİPMAN TANITIMLARI VE UYGULAMALARI II</a:t>
            </a:r>
            <a:br>
              <a:rPr lang="tr-TR" b="1" dirty="0">
                <a:effectLst>
                  <a:outerShdw blurRad="38100" dist="38100" dir="2700000" algn="tl">
                    <a:srgbClr val="000000">
                      <a:alpha val="43137"/>
                    </a:srgbClr>
                  </a:outerShdw>
                </a:effectLst>
              </a:rPr>
            </a:br>
            <a:endParaRPr lang="tr-TR" b="1" dirty="0">
              <a:solidFill>
                <a:schemeClr val="tx2">
                  <a:lumMod val="50000"/>
                </a:schemeClr>
              </a:solidFill>
              <a:latin typeface="+mn-lt"/>
            </a:endParaRPr>
          </a:p>
        </p:txBody>
      </p:sp>
      <p:sp>
        <p:nvSpPr>
          <p:cNvPr id="4" name="Subtitle 3"/>
          <p:cNvSpPr>
            <a:spLocks noGrp="1"/>
          </p:cNvSpPr>
          <p:nvPr>
            <p:ph type="subTitle" idx="1"/>
          </p:nvPr>
        </p:nvSpPr>
        <p:spPr>
          <a:xfrm>
            <a:off x="1524000" y="3052293"/>
            <a:ext cx="9144000" cy="2205507"/>
          </a:xfrm>
        </p:spPr>
        <p:txBody>
          <a:bodyPr/>
          <a:lstStyle/>
          <a:p>
            <a:pPr marL="342900" indent="-342900">
              <a:buFont typeface="Arial" panose="020B0604020202020204" pitchFamily="34" charset="0"/>
              <a:buChar char="•"/>
            </a:pPr>
            <a:r>
              <a:rPr lang="tr-TR" sz="3600" b="1" dirty="0">
                <a:effectLst>
                  <a:outerShdw blurRad="38100" dist="38100" dir="2700000" algn="tl">
                    <a:srgbClr val="000000">
                      <a:alpha val="43137"/>
                    </a:srgbClr>
                  </a:outerShdw>
                </a:effectLst>
              </a:rPr>
              <a:t>SERBEST AĞIRLIKLAR II</a:t>
            </a:r>
          </a:p>
          <a:p>
            <a:r>
              <a:rPr lang="tr-TR" b="1" dirty="0" smtClean="0">
                <a:solidFill>
                  <a:srgbClr val="FF0000"/>
                </a:solidFill>
                <a:effectLst>
                  <a:outerShdw blurRad="38100" dist="38100" dir="2700000" algn="tl">
                    <a:srgbClr val="000000">
                      <a:alpha val="43137"/>
                    </a:srgbClr>
                  </a:outerShdw>
                </a:effectLst>
              </a:rPr>
              <a:t>1- </a:t>
            </a:r>
            <a:r>
              <a:rPr lang="tr-TR" b="1" dirty="0" err="1" smtClean="0">
                <a:solidFill>
                  <a:srgbClr val="FF0000"/>
                </a:solidFill>
                <a:effectLst>
                  <a:outerShdw blurRad="38100" dist="38100" dir="2700000" algn="tl">
                    <a:srgbClr val="000000">
                      <a:alpha val="43137"/>
                    </a:srgbClr>
                  </a:outerShdw>
                </a:effectLst>
              </a:rPr>
              <a:t>Kettlebel</a:t>
            </a:r>
            <a:r>
              <a:rPr lang="tr-TR" b="1" dirty="0" smtClean="0">
                <a:solidFill>
                  <a:srgbClr val="FF0000"/>
                </a:solidFill>
                <a:effectLst>
                  <a:outerShdw blurRad="38100" dist="38100" dir="2700000" algn="tl">
                    <a:srgbClr val="000000">
                      <a:alpha val="43137"/>
                    </a:srgbClr>
                  </a:outerShdw>
                </a:effectLst>
              </a:rPr>
              <a:t>/ </a:t>
            </a:r>
            <a:r>
              <a:rPr lang="tr-TR" b="1" dirty="0" err="1" smtClean="0">
                <a:solidFill>
                  <a:srgbClr val="FF0000"/>
                </a:solidFill>
                <a:effectLst>
                  <a:outerShdw blurRad="38100" dist="38100" dir="2700000" algn="tl">
                    <a:srgbClr val="000000">
                      <a:alpha val="43137"/>
                    </a:srgbClr>
                  </a:outerShdw>
                </a:effectLst>
              </a:rPr>
              <a:t>Girya</a:t>
            </a:r>
            <a:endParaRPr lang="tr-TR" b="1" dirty="0" smtClean="0">
              <a:solidFill>
                <a:srgbClr val="FF0000"/>
              </a:solidFill>
              <a:effectLst>
                <a:outerShdw blurRad="38100" dist="38100" dir="2700000" algn="tl">
                  <a:srgbClr val="000000">
                    <a:alpha val="43137"/>
                  </a:srgbClr>
                </a:outerShdw>
              </a:effectLst>
            </a:endParaRPr>
          </a:p>
          <a:p>
            <a:r>
              <a:rPr lang="tr-TR" b="1" dirty="0" smtClean="0">
                <a:solidFill>
                  <a:srgbClr val="FF0000"/>
                </a:solidFill>
                <a:effectLst>
                  <a:outerShdw blurRad="38100" dist="38100" dir="2700000" algn="tl">
                    <a:srgbClr val="000000">
                      <a:alpha val="43137"/>
                    </a:srgbClr>
                  </a:outerShdw>
                </a:effectLst>
              </a:rPr>
              <a:t>2-Landmine</a:t>
            </a:r>
            <a:endParaRPr lang="tr-T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603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4" name="Unvan 1"/>
          <p:cNvSpPr>
            <a:spLocks noGrp="1"/>
          </p:cNvSpPr>
          <p:nvPr>
            <p:ph type="title"/>
          </p:nvPr>
        </p:nvSpPr>
        <p:spPr>
          <a:xfrm>
            <a:off x="839788" y="457200"/>
            <a:ext cx="10133012" cy="592015"/>
          </a:xfrm>
        </p:spPr>
        <p:txBody>
          <a:bodyPr>
            <a:normAutofit/>
          </a:bodyPr>
          <a:lstStyle/>
          <a:p>
            <a:pPr algn="ctr"/>
            <a:r>
              <a:rPr lang="tr-TR" sz="3200" b="1" dirty="0" smtClean="0">
                <a:solidFill>
                  <a:srgbClr val="0070C0"/>
                </a:solidFill>
                <a:effectLst>
                  <a:outerShdw blurRad="38100" dist="38100" dir="2700000" algn="tl">
                    <a:srgbClr val="000000">
                      <a:alpha val="43137"/>
                    </a:srgbClr>
                  </a:outerShdw>
                </a:effectLst>
              </a:rPr>
              <a:t>2-Landmine ‘</a:t>
            </a:r>
            <a:r>
              <a:rPr lang="tr-TR" sz="3200" b="1" dirty="0" err="1" smtClean="0">
                <a:solidFill>
                  <a:srgbClr val="0070C0"/>
                </a:solidFill>
                <a:effectLst>
                  <a:outerShdw blurRad="38100" dist="38100" dir="2700000" algn="tl">
                    <a:srgbClr val="000000">
                      <a:alpha val="43137"/>
                    </a:srgbClr>
                  </a:outerShdw>
                </a:effectLst>
              </a:rPr>
              <a:t>nın</a:t>
            </a:r>
            <a:r>
              <a:rPr lang="tr-TR" sz="3200" b="1" dirty="0" smtClean="0">
                <a:solidFill>
                  <a:srgbClr val="0070C0"/>
                </a:solidFill>
                <a:effectLst>
                  <a:outerShdw blurRad="38100" dist="38100" dir="2700000" algn="tl">
                    <a:srgbClr val="000000">
                      <a:alpha val="43137"/>
                    </a:srgbClr>
                  </a:outerShdw>
                </a:effectLst>
              </a:rPr>
              <a:t> Avantajları ve Dezavantajı </a:t>
            </a:r>
            <a:endParaRPr lang="tr-TR" sz="32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3714564"/>
            <a:ext cx="4572000" cy="2142758"/>
          </a:xfrm>
        </p:spPr>
      </p:pic>
      <p:sp>
        <p:nvSpPr>
          <p:cNvPr id="2" name="Metin kutusu 1"/>
          <p:cNvSpPr txBox="1"/>
          <p:nvPr/>
        </p:nvSpPr>
        <p:spPr>
          <a:xfrm>
            <a:off x="1710743" y="1049215"/>
            <a:ext cx="8770513" cy="2954655"/>
          </a:xfrm>
          <a:prstGeom prst="rect">
            <a:avLst/>
          </a:prstGeom>
          <a:noFill/>
        </p:spPr>
        <p:txBody>
          <a:bodyPr wrap="square" rtlCol="0">
            <a:spAutoFit/>
          </a:bodyPr>
          <a:lstStyle/>
          <a:p>
            <a:r>
              <a:rPr lang="tr-TR" sz="2400" b="1" dirty="0" err="1" smtClean="0">
                <a:effectLst>
                  <a:outerShdw blurRad="38100" dist="38100" dir="2700000" algn="tl">
                    <a:srgbClr val="000000">
                      <a:alpha val="43137"/>
                    </a:srgbClr>
                  </a:outerShdw>
                </a:effectLst>
              </a:rPr>
              <a:t>Landmine</a:t>
            </a:r>
            <a:r>
              <a:rPr lang="tr-TR" sz="2400" b="1" dirty="0" smtClean="0">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birçok egzersizi ve hareketi daha güvenli ve erişilebilir hale getirerek yaralanma riskini en aza indirir</a:t>
            </a:r>
            <a:r>
              <a:rPr lang="tr-TR" sz="2400" b="1" dirty="0" smtClean="0">
                <a:effectLst>
                  <a:outerShdw blurRad="38100" dist="38100" dir="2700000" algn="tl">
                    <a:srgbClr val="000000">
                      <a:alpha val="43137"/>
                    </a:srgbClr>
                  </a:outerShdw>
                </a:effectLst>
              </a:rPr>
              <a:t>.</a:t>
            </a:r>
          </a:p>
          <a:p>
            <a:r>
              <a:rPr lang="tr-TR" sz="2400" b="1" dirty="0">
                <a:effectLst>
                  <a:outerShdw blurRad="38100" dist="38100" dir="2700000" algn="tl">
                    <a:srgbClr val="000000">
                      <a:alpha val="43137"/>
                    </a:srgbClr>
                  </a:outerShdw>
                </a:effectLst>
              </a:rPr>
              <a:t>İşte bazı ek avantajlar:</a:t>
            </a:r>
          </a:p>
          <a:p>
            <a:r>
              <a:rPr lang="tr-TR" sz="2400" b="1" dirty="0">
                <a:effectLst>
                  <a:outerShdw blurRad="38100" dist="38100" dir="2700000" algn="tl">
                    <a:srgbClr val="000000">
                      <a:alpha val="43137"/>
                    </a:srgbClr>
                  </a:outerShdw>
                </a:effectLst>
              </a:rPr>
              <a:t>Yaralı, yanlış hizalanmış veya sınırlı hareket kabiliyetine sahip kişiler için faydalıdır.</a:t>
            </a:r>
          </a:p>
          <a:p>
            <a:r>
              <a:rPr lang="tr-TR" sz="2400" b="1" dirty="0" err="1" smtClean="0">
                <a:effectLst>
                  <a:outerShdw blurRad="38100" dist="38100" dir="2700000" algn="tl">
                    <a:srgbClr val="000000">
                      <a:alpha val="43137"/>
                    </a:srgbClr>
                  </a:outerShdw>
                </a:effectLst>
              </a:rPr>
              <a:t>Landmine</a:t>
            </a:r>
            <a:r>
              <a:rPr lang="tr-TR" sz="2400" b="1" dirty="0" smtClean="0">
                <a:effectLst>
                  <a:outerShdw blurRad="38100" dist="38100" dir="2700000" algn="tl">
                    <a:srgbClr val="000000">
                      <a:alpha val="43137"/>
                    </a:srgbClr>
                  </a:outerShdw>
                </a:effectLst>
              </a:rPr>
              <a:t>  </a:t>
            </a:r>
            <a:r>
              <a:rPr lang="tr-TR" sz="2400" b="1" dirty="0">
                <a:effectLst>
                  <a:outerShdw blurRad="38100" dist="38100" dir="2700000" algn="tl">
                    <a:srgbClr val="000000">
                      <a:alpha val="43137"/>
                    </a:srgbClr>
                  </a:outerShdw>
                </a:effectLst>
              </a:rPr>
              <a:t>tatbikatları yapmak çok fazla yer gerektirmez, bu nedenle sınırlı alana sahip insanlar için harikadır.</a:t>
            </a:r>
          </a:p>
          <a:p>
            <a:endParaRPr lang="tr-TR" dirty="0"/>
          </a:p>
        </p:txBody>
      </p:sp>
    </p:spTree>
    <p:extLst>
      <p:ext uri="{BB962C8B-B14F-4D97-AF65-F5344CB8AC3E}">
        <p14:creationId xmlns:p14="http://schemas.microsoft.com/office/powerpoint/2010/main" val="3765919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4" name="Unvan 1"/>
          <p:cNvSpPr txBox="1">
            <a:spLocks/>
          </p:cNvSpPr>
          <p:nvPr/>
        </p:nvSpPr>
        <p:spPr>
          <a:xfrm>
            <a:off x="1524000" y="1495851"/>
            <a:ext cx="9144000" cy="11870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6000" b="1" u="sng" dirty="0" smtClean="0">
                <a:solidFill>
                  <a:srgbClr val="FF0000"/>
                </a:solidFill>
                <a:effectLst>
                  <a:outerShdw blurRad="38100" dist="38100" dir="2700000" algn="tl">
                    <a:srgbClr val="000000">
                      <a:alpha val="43137"/>
                    </a:srgbClr>
                  </a:outerShdw>
                </a:effectLst>
              </a:rPr>
              <a:t>DİRENÇ MAKİNELERİ</a:t>
            </a:r>
            <a:endParaRPr lang="tr-TR" sz="6000" b="1" u="sng" dirty="0">
              <a:solidFill>
                <a:srgbClr val="FF0000"/>
              </a:solidFill>
              <a:effectLst>
                <a:outerShdw blurRad="38100" dist="38100" dir="2700000" algn="tl">
                  <a:srgbClr val="000000">
                    <a:alpha val="43137"/>
                  </a:srgbClr>
                </a:outerShdw>
              </a:effectLst>
            </a:endParaRPr>
          </a:p>
        </p:txBody>
      </p:sp>
      <p:sp>
        <p:nvSpPr>
          <p:cNvPr id="5" name="Alt Başlık 2"/>
          <p:cNvSpPr txBox="1">
            <a:spLocks/>
          </p:cNvSpPr>
          <p:nvPr/>
        </p:nvSpPr>
        <p:spPr>
          <a:xfrm>
            <a:off x="3747752" y="3021912"/>
            <a:ext cx="5022761" cy="1406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tr-TR" sz="3600" dirty="0" smtClean="0">
                <a:effectLst>
                  <a:outerShdw blurRad="38100" dist="38100" dir="2700000" algn="tl">
                    <a:srgbClr val="000000">
                      <a:alpha val="43137"/>
                    </a:srgbClr>
                  </a:outerShdw>
                </a:effectLst>
              </a:rPr>
              <a:t>HİDROLİK SİSTEMLER </a:t>
            </a:r>
          </a:p>
          <a:p>
            <a:pPr marL="457200" indent="-457200">
              <a:buFont typeface="+mj-lt"/>
              <a:buAutoNum type="arabicPeriod"/>
            </a:pPr>
            <a:r>
              <a:rPr lang="tr-TR" sz="3600" dirty="0" smtClean="0">
                <a:effectLst>
                  <a:outerShdw blurRad="38100" dist="38100" dir="2700000" algn="tl">
                    <a:srgbClr val="000000">
                      <a:alpha val="43137"/>
                    </a:srgbClr>
                  </a:outerShdw>
                </a:effectLst>
              </a:rPr>
              <a:t>İZOKİNETİK SİSTEMLER</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1748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4" name="Unvan 1"/>
          <p:cNvSpPr>
            <a:spLocks noGrp="1"/>
          </p:cNvSpPr>
          <p:nvPr>
            <p:ph type="title"/>
          </p:nvPr>
        </p:nvSpPr>
        <p:spPr>
          <a:xfrm>
            <a:off x="839788" y="238835"/>
            <a:ext cx="10665275" cy="621323"/>
          </a:xfrm>
        </p:spPr>
        <p:txBody>
          <a:bodyPr>
            <a:normAutofit/>
          </a:bodyPr>
          <a:lstStyle/>
          <a:p>
            <a:r>
              <a:rPr lang="tr-TR" sz="2800" b="1" dirty="0" smtClean="0">
                <a:solidFill>
                  <a:srgbClr val="FF0000"/>
                </a:solidFill>
                <a:effectLst>
                  <a:outerShdw blurRad="38100" dist="38100" dir="2700000" algn="tl">
                    <a:srgbClr val="000000">
                      <a:alpha val="43137"/>
                    </a:srgbClr>
                  </a:outerShdw>
                </a:effectLst>
              </a:rPr>
              <a:t>1. Hidrolik Sistemler Nedir? Kullanım Alanları Nelerdir? </a:t>
            </a:r>
            <a:endParaRPr lang="tr-TR" sz="2800" b="1" dirty="0">
              <a:solidFill>
                <a:srgbClr val="FF0000"/>
              </a:solidFill>
              <a:effectLst>
                <a:outerShdw blurRad="38100" dist="38100" dir="2700000" algn="tl">
                  <a:srgbClr val="000000">
                    <a:alpha val="43137"/>
                  </a:srgbClr>
                </a:outerShdw>
              </a:effectLst>
            </a:endParaRPr>
          </a:p>
        </p:txBody>
      </p:sp>
      <p:pic>
        <p:nvPicPr>
          <p:cNvPr id="5"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2113" y="1650592"/>
            <a:ext cx="4873625" cy="4054750"/>
          </a:xfrm>
        </p:spPr>
      </p:pic>
      <p:sp>
        <p:nvSpPr>
          <p:cNvPr id="6" name="Metin Yer Tutucusu 3"/>
          <p:cNvSpPr txBox="1">
            <a:spLocks/>
          </p:cNvSpPr>
          <p:nvPr/>
        </p:nvSpPr>
        <p:spPr>
          <a:xfrm>
            <a:off x="1032971" y="1143000"/>
            <a:ext cx="3932237" cy="3811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b="1" dirty="0" smtClean="0"/>
              <a:t>klasik kendinden ağırlıklı </a:t>
            </a:r>
            <a:r>
              <a:rPr lang="tr-TR" sz="2400" b="1" dirty="0" err="1" smtClean="0"/>
              <a:t>fitness</a:t>
            </a:r>
            <a:r>
              <a:rPr lang="tr-TR" sz="2400" b="1" dirty="0" smtClean="0"/>
              <a:t> aletlerinde ağırlık yerine hidrolik silindirli direnç sistemi kullanılarak yapılan </a:t>
            </a:r>
            <a:r>
              <a:rPr lang="tr-TR" sz="2400" b="1" dirty="0" err="1" smtClean="0"/>
              <a:t>kondüsyon</a:t>
            </a:r>
            <a:r>
              <a:rPr lang="tr-TR" sz="2400" b="1" dirty="0" smtClean="0"/>
              <a:t> aletleridir</a:t>
            </a:r>
            <a:r>
              <a:rPr lang="tr-TR" sz="2400" dirty="0" smtClean="0"/>
              <a:t>.</a:t>
            </a:r>
          </a:p>
          <a:p>
            <a:r>
              <a:rPr lang="tr-TR" sz="2400" dirty="0" smtClean="0"/>
              <a:t> Hidrolik </a:t>
            </a:r>
            <a:r>
              <a:rPr lang="tr-TR" sz="2400" dirty="0" err="1" smtClean="0"/>
              <a:t>fitness</a:t>
            </a:r>
            <a:r>
              <a:rPr lang="tr-TR" sz="2400" dirty="0" smtClean="0"/>
              <a:t> spor salonlarında genellikle 9 veya 11 ana istasyon ve aynı sayıda yürüme istasyonu kullanılır.</a:t>
            </a:r>
            <a:endParaRPr lang="tr-TR" sz="2400" dirty="0"/>
          </a:p>
        </p:txBody>
      </p:sp>
    </p:spTree>
    <p:extLst>
      <p:ext uri="{BB962C8B-B14F-4D97-AF65-F5344CB8AC3E}">
        <p14:creationId xmlns:p14="http://schemas.microsoft.com/office/powerpoint/2010/main" val="235486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3" name="Unvan 1"/>
          <p:cNvSpPr>
            <a:spLocks noGrp="1"/>
          </p:cNvSpPr>
          <p:nvPr>
            <p:ph type="title"/>
          </p:nvPr>
        </p:nvSpPr>
        <p:spPr>
          <a:xfrm>
            <a:off x="839788" y="365126"/>
            <a:ext cx="10515600" cy="835878"/>
          </a:xfrm>
        </p:spPr>
        <p:txBody>
          <a:bodyPr>
            <a:normAutofit/>
          </a:bodyPr>
          <a:lstStyle/>
          <a:p>
            <a:pPr algn="ctr"/>
            <a:r>
              <a:rPr lang="tr-TR" sz="3200" b="1" dirty="0" smtClean="0">
                <a:solidFill>
                  <a:srgbClr val="0070C0"/>
                </a:solidFill>
                <a:effectLst>
                  <a:outerShdw blurRad="38100" dist="38100" dir="2700000" algn="tl">
                    <a:srgbClr val="000000">
                      <a:alpha val="43137"/>
                    </a:srgbClr>
                  </a:outerShdw>
                </a:effectLst>
              </a:rPr>
              <a:t>1-Hidrolik </a:t>
            </a:r>
            <a:r>
              <a:rPr lang="tr-TR" sz="3200" b="1" dirty="0" err="1" smtClean="0">
                <a:solidFill>
                  <a:srgbClr val="0070C0"/>
                </a:solidFill>
                <a:effectLst>
                  <a:outerShdw blurRad="38100" dist="38100" dir="2700000" algn="tl">
                    <a:srgbClr val="000000">
                      <a:alpha val="43137"/>
                    </a:srgbClr>
                  </a:outerShdw>
                </a:effectLst>
              </a:rPr>
              <a:t>Sistemler’in</a:t>
            </a:r>
            <a:r>
              <a:rPr lang="tr-TR" sz="3200" b="1" dirty="0" smtClean="0">
                <a:solidFill>
                  <a:srgbClr val="0070C0"/>
                </a:solidFill>
                <a:effectLst>
                  <a:outerShdw blurRad="38100" dist="38100" dir="2700000" algn="tl">
                    <a:srgbClr val="000000">
                      <a:alpha val="43137"/>
                    </a:srgbClr>
                  </a:outerShdw>
                </a:effectLst>
              </a:rPr>
              <a:t> Çeşitleri </a:t>
            </a:r>
            <a:endParaRPr lang="tr-TR" sz="3200" b="1" dirty="0">
              <a:solidFill>
                <a:srgbClr val="0070C0"/>
              </a:solidFill>
              <a:effectLst>
                <a:outerShdw blurRad="38100" dist="38100" dir="2700000" algn="tl">
                  <a:srgbClr val="000000">
                    <a:alpha val="43137"/>
                  </a:srgbClr>
                </a:outerShdw>
              </a:effectLst>
            </a:endParaRPr>
          </a:p>
        </p:txBody>
      </p:sp>
      <p:pic>
        <p:nvPicPr>
          <p:cNvPr id="4" name="İçerik Yer Tutucusu 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442604" y="1816420"/>
            <a:ext cx="4912784" cy="3684588"/>
          </a:xfrm>
          <a:prstGeom prst="rect">
            <a:avLst/>
          </a:prstGeom>
        </p:spPr>
      </p:pic>
    </p:spTree>
    <p:extLst>
      <p:ext uri="{BB962C8B-B14F-4D97-AF65-F5344CB8AC3E}">
        <p14:creationId xmlns:p14="http://schemas.microsoft.com/office/powerpoint/2010/main" val="435035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4" name="Unvan 1"/>
          <p:cNvSpPr>
            <a:spLocks noGrp="1"/>
          </p:cNvSpPr>
          <p:nvPr>
            <p:ph type="title"/>
          </p:nvPr>
        </p:nvSpPr>
        <p:spPr>
          <a:xfrm>
            <a:off x="839787" y="365126"/>
            <a:ext cx="10869991" cy="935640"/>
          </a:xfrm>
        </p:spPr>
        <p:txBody>
          <a:bodyPr>
            <a:noAutofit/>
          </a:bodyPr>
          <a:lstStyle/>
          <a:p>
            <a:pPr algn="ctr"/>
            <a:r>
              <a:rPr lang="tr-TR" sz="3200" b="1" dirty="0" smtClean="0">
                <a:solidFill>
                  <a:srgbClr val="0070C0"/>
                </a:solidFill>
                <a:effectLst>
                  <a:outerShdw blurRad="38100" dist="38100" dir="2700000" algn="tl">
                    <a:srgbClr val="000000">
                      <a:alpha val="43137"/>
                    </a:srgbClr>
                  </a:outerShdw>
                </a:effectLst>
              </a:rPr>
              <a:t>1-Hidrolik </a:t>
            </a:r>
            <a:r>
              <a:rPr lang="tr-TR" sz="3200" b="1" dirty="0" err="1" smtClean="0">
                <a:solidFill>
                  <a:srgbClr val="0070C0"/>
                </a:solidFill>
                <a:effectLst>
                  <a:outerShdw blurRad="38100" dist="38100" dir="2700000" algn="tl">
                    <a:srgbClr val="000000">
                      <a:alpha val="43137"/>
                    </a:srgbClr>
                  </a:outerShdw>
                </a:effectLst>
              </a:rPr>
              <a:t>Sistemler’in</a:t>
            </a:r>
            <a:r>
              <a:rPr lang="tr-TR" sz="3200" b="1" dirty="0" smtClean="0">
                <a:solidFill>
                  <a:srgbClr val="0070C0"/>
                </a:solidFill>
                <a:effectLst>
                  <a:outerShdw blurRad="38100" dist="38100" dir="2700000" algn="tl">
                    <a:srgbClr val="000000">
                      <a:alpha val="43137"/>
                    </a:srgbClr>
                  </a:outerShdw>
                </a:effectLst>
              </a:rPr>
              <a:t> Avantajları/ Dezavantajları ve </a:t>
            </a:r>
            <a:br>
              <a:rPr lang="tr-TR" sz="3200" b="1" dirty="0" smtClean="0">
                <a:solidFill>
                  <a:srgbClr val="0070C0"/>
                </a:solidFill>
                <a:effectLst>
                  <a:outerShdw blurRad="38100" dist="38100" dir="2700000" algn="tl">
                    <a:srgbClr val="000000">
                      <a:alpha val="43137"/>
                    </a:srgbClr>
                  </a:outerShdw>
                </a:effectLst>
              </a:rPr>
            </a:br>
            <a:r>
              <a:rPr lang="tr-TR" sz="3200" b="1" dirty="0" smtClean="0">
                <a:solidFill>
                  <a:srgbClr val="0070C0"/>
                </a:solidFill>
                <a:effectLst>
                  <a:outerShdw blurRad="38100" dist="38100" dir="2700000" algn="tl">
                    <a:srgbClr val="000000">
                      <a:alpha val="43137"/>
                    </a:srgbClr>
                  </a:outerShdw>
                </a:effectLst>
              </a:rPr>
              <a:t>Risk Faktörleri </a:t>
            </a:r>
            <a:endParaRPr lang="tr-TR" sz="3200" b="1" dirty="0">
              <a:solidFill>
                <a:srgbClr val="0070C0"/>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927" y="1867437"/>
            <a:ext cx="3765510" cy="3928056"/>
          </a:xfrm>
          <a:prstGeom prst="rect">
            <a:avLst/>
          </a:prstGeom>
        </p:spPr>
      </p:pic>
    </p:spTree>
    <p:extLst>
      <p:ext uri="{BB962C8B-B14F-4D97-AF65-F5344CB8AC3E}">
        <p14:creationId xmlns:p14="http://schemas.microsoft.com/office/powerpoint/2010/main" val="290430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4" name="Unvan 1"/>
          <p:cNvSpPr>
            <a:spLocks noGrp="1"/>
          </p:cNvSpPr>
          <p:nvPr>
            <p:ph type="title"/>
          </p:nvPr>
        </p:nvSpPr>
        <p:spPr>
          <a:xfrm>
            <a:off x="839788" y="457200"/>
            <a:ext cx="3932237" cy="530225"/>
          </a:xfrm>
        </p:spPr>
        <p:txBody>
          <a:bodyPr>
            <a:normAutofit/>
          </a:bodyPr>
          <a:lstStyle/>
          <a:p>
            <a:r>
              <a:rPr lang="tr-TR" sz="2800" b="1" dirty="0" smtClean="0">
                <a:solidFill>
                  <a:srgbClr val="FF0000"/>
                </a:solidFill>
                <a:effectLst>
                  <a:outerShdw blurRad="38100" dist="38100" dir="2700000" algn="tl">
                    <a:srgbClr val="000000">
                      <a:alpha val="43137"/>
                    </a:srgbClr>
                  </a:outerShdw>
                </a:effectLst>
              </a:rPr>
              <a:t>2.İzokinetik Sistemler </a:t>
            </a:r>
            <a:endParaRPr lang="tr-TR" sz="2800" b="1" dirty="0">
              <a:solidFill>
                <a:srgbClr val="FF0000"/>
              </a:solidFill>
              <a:effectLst>
                <a:outerShdw blurRad="38100" dist="38100" dir="2700000" algn="tl">
                  <a:srgbClr val="000000">
                    <a:alpha val="43137"/>
                  </a:srgbClr>
                </a:outerShdw>
              </a:effectLst>
            </a:endParaRP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274" y="987425"/>
            <a:ext cx="2740080" cy="4679279"/>
          </a:xfrm>
        </p:spPr>
      </p:pic>
      <p:sp>
        <p:nvSpPr>
          <p:cNvPr id="6" name="Shape 177"/>
          <p:cNvSpPr txBox="1">
            <a:spLocks/>
          </p:cNvSpPr>
          <p:nvPr/>
        </p:nvSpPr>
        <p:spPr>
          <a:xfrm>
            <a:off x="206062" y="1283994"/>
            <a:ext cx="7115578" cy="438271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19100">
              <a:spcBef>
                <a:spcPts val="600"/>
              </a:spcBef>
              <a:buSzPts val="3000"/>
              <a:buFont typeface="Arial" panose="020B0604020202020204" pitchFamily="34" charset="0"/>
              <a:buChar char="●"/>
            </a:pPr>
            <a:r>
              <a:rPr lang="tr-TR" dirty="0" err="1" smtClean="0"/>
              <a:t>İzokinetik</a:t>
            </a:r>
            <a:r>
              <a:rPr lang="tr-TR" dirty="0" smtClean="0"/>
              <a:t> eşit hız anlamındadır. </a:t>
            </a:r>
            <a:r>
              <a:rPr lang="tr-TR" dirty="0" err="1" smtClean="0"/>
              <a:t>İzokinetik</a:t>
            </a:r>
            <a:r>
              <a:rPr lang="tr-TR" dirty="0" smtClean="0"/>
              <a:t> egzersiz kas kasılma hızının mekanik bir cihazla kontrol edildiği bir tür dinamik egzersizdir. </a:t>
            </a:r>
          </a:p>
          <a:p>
            <a:pPr marL="457200" indent="-419100">
              <a:spcBef>
                <a:spcPts val="0"/>
              </a:spcBef>
              <a:buSzPts val="3000"/>
              <a:buFont typeface="Arial" panose="020B0604020202020204" pitchFamily="34" charset="0"/>
              <a:buChar char="●"/>
            </a:pPr>
            <a:r>
              <a:rPr lang="tr-TR" dirty="0" smtClean="0"/>
              <a:t>Tüm hareket açıklığı içinde sabit bir </a:t>
            </a:r>
            <a:r>
              <a:rPr lang="tr-TR" dirty="0" err="1" smtClean="0"/>
              <a:t>açısal</a:t>
            </a:r>
            <a:r>
              <a:rPr lang="tr-TR" dirty="0" smtClean="0"/>
              <a:t> hızda hareket ve değişken direnç söz konusudur. </a:t>
            </a:r>
          </a:p>
          <a:p>
            <a:pPr marL="0" indent="0">
              <a:spcBef>
                <a:spcPts val="600"/>
              </a:spcBef>
              <a:buFont typeface="Arial" panose="020B0604020202020204" pitchFamily="34" charset="0"/>
              <a:buNone/>
            </a:pPr>
            <a:endParaRPr lang="tr-TR" dirty="0"/>
          </a:p>
        </p:txBody>
      </p:sp>
    </p:spTree>
    <p:extLst>
      <p:ext uri="{BB962C8B-B14F-4D97-AF65-F5344CB8AC3E}">
        <p14:creationId xmlns:p14="http://schemas.microsoft.com/office/powerpoint/2010/main" val="3888287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11369" y="475377"/>
            <a:ext cx="10045521" cy="523220"/>
          </a:xfrm>
          <a:prstGeom prst="rect">
            <a:avLst/>
          </a:prstGeom>
        </p:spPr>
        <p:txBody>
          <a:bodyPr wrap="square">
            <a:spAutoFit/>
          </a:bodyPr>
          <a:lstStyle/>
          <a:p>
            <a:r>
              <a:rPr lang="tr-TR" sz="2800" b="1" dirty="0">
                <a:solidFill>
                  <a:srgbClr val="0070C0"/>
                </a:solidFill>
                <a:effectLst>
                  <a:outerShdw blurRad="38100" dist="38100" dir="2700000" algn="tl">
                    <a:srgbClr val="000000">
                      <a:alpha val="43137"/>
                    </a:srgbClr>
                  </a:outerShdw>
                </a:effectLst>
              </a:rPr>
              <a:t>2-Çeşitleri ve Mekaniği Nelerdir?</a:t>
            </a:r>
            <a:endParaRPr lang="tr-TR" sz="2800" dirty="0">
              <a:solidFill>
                <a:srgbClr val="0070C0"/>
              </a:solidFill>
            </a:endParaRPr>
          </a:p>
        </p:txBody>
      </p:sp>
      <p:pic>
        <p:nvPicPr>
          <p:cNvPr id="6"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38494" y="1129803"/>
            <a:ext cx="2740080" cy="4498266"/>
          </a:xfr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8670" y="1129803"/>
            <a:ext cx="3326835" cy="4498266"/>
          </a:xfrm>
          <a:prstGeom prst="rect">
            <a:avLst/>
          </a:prstGeom>
        </p:spPr>
      </p:pic>
      <p:sp>
        <p:nvSpPr>
          <p:cNvPr id="3" name="Rectangle 1"/>
          <p:cNvSpPr>
            <a:spLocks noChangeArrowheads="1"/>
          </p:cNvSpPr>
          <p:nvPr/>
        </p:nvSpPr>
        <p:spPr bwMode="auto">
          <a:xfrm>
            <a:off x="151934" y="1353347"/>
            <a:ext cx="4866534" cy="448906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İzokinetik</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test ve rehabilitasyon, uyum sağlayan önceden seçilmiş bir sabit </a:t>
            </a: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açısal</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hız kullanır. direnç.</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Bu nedenle, hız spektrumu testi (60°/</a:t>
            </a: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sn</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180°/</a:t>
            </a: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sn</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300°/</a:t>
            </a: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sn</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450°/</a:t>
            </a: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sn</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gerçekleştirilir. kasların yeteneklerini yavaş, orta ve hızlı </a:t>
            </a: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açısal</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hızlar.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Uyumlu direncin bir sonucu olarak, doğal bir güvenlik vardır. faktör çünkü hasta asla daha fazlasını karşılamayacak dayanabileceklerinden daha fazla direnç çünkü üretilen dirençli </a:t>
            </a: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tork</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uygulanan efora bağlıdır.</a:t>
            </a:r>
            <a:r>
              <a:rPr kumimoji="0" lang="tr-TR" sz="1100" b="1" i="0" u="none" strike="noStrike" cap="none" normalizeH="0" baseline="0" dirty="0" smtClean="0">
                <a:ln>
                  <a:noFill/>
                </a:ln>
                <a:solidFill>
                  <a:schemeClr val="tx1"/>
                </a:solidFill>
                <a:effectLst>
                  <a:outerShdw blurRad="38100" dist="38100" dir="2700000" algn="tl">
                    <a:srgbClr val="000000">
                      <a:alpha val="43137"/>
                    </a:srgbClr>
                  </a:outerShdw>
                </a:effectLst>
              </a:rPr>
              <a:t> </a:t>
            </a:r>
            <a:endParaRPr kumimoji="0" lang="tr-T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22401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8" name="Unvan 1"/>
          <p:cNvSpPr>
            <a:spLocks noGrp="1"/>
          </p:cNvSpPr>
          <p:nvPr>
            <p:ph type="title"/>
          </p:nvPr>
        </p:nvSpPr>
        <p:spPr>
          <a:xfrm>
            <a:off x="1200397" y="226617"/>
            <a:ext cx="9518863" cy="708338"/>
          </a:xfrm>
        </p:spPr>
        <p:txBody>
          <a:bodyPr>
            <a:normAutofit/>
          </a:bodyPr>
          <a:lstStyle/>
          <a:p>
            <a:pPr algn="ctr"/>
            <a:r>
              <a:rPr lang="tr-TR" sz="3200" b="1" dirty="0" smtClean="0">
                <a:solidFill>
                  <a:srgbClr val="0070C0"/>
                </a:solidFill>
                <a:effectLst>
                  <a:outerShdw blurRad="38100" dist="38100" dir="2700000" algn="tl">
                    <a:srgbClr val="000000">
                      <a:alpha val="43137"/>
                    </a:srgbClr>
                  </a:outerShdw>
                </a:effectLst>
              </a:rPr>
              <a:t>2-İzokinetik Sistemler Kullanım Fonksiyonları Nelerdir?</a:t>
            </a:r>
            <a:endParaRPr lang="tr-TR" sz="3200" b="1" dirty="0">
              <a:solidFill>
                <a:srgbClr val="0070C0"/>
              </a:solidFill>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4141" y="1416675"/>
            <a:ext cx="2806918" cy="4238899"/>
          </a:xfrm>
          <a:prstGeom prst="rect">
            <a:avLst/>
          </a:prstGeom>
        </p:spPr>
      </p:pic>
      <p:sp>
        <p:nvSpPr>
          <p:cNvPr id="3" name="İçerik Yer Tutucusu 2"/>
          <p:cNvSpPr>
            <a:spLocks noGrp="1"/>
          </p:cNvSpPr>
          <p:nvPr>
            <p:ph idx="1"/>
          </p:nvPr>
        </p:nvSpPr>
        <p:spPr>
          <a:xfrm>
            <a:off x="838200" y="1825625"/>
            <a:ext cx="5124718" cy="4351338"/>
          </a:xfrm>
        </p:spPr>
        <p:txBody>
          <a:bodyPr/>
          <a:lstStyle/>
          <a:p>
            <a:pPr lvl="0"/>
            <a:r>
              <a:rPr lang="tr-TR" b="1" dirty="0" err="1">
                <a:effectLst>
                  <a:outerShdw blurRad="38100" dist="38100" dir="2700000" algn="tl">
                    <a:srgbClr val="000000">
                      <a:alpha val="43137"/>
                    </a:srgbClr>
                  </a:outerShdw>
                </a:effectLst>
              </a:rPr>
              <a:t>İzokinetik</a:t>
            </a:r>
            <a:r>
              <a:rPr lang="tr-TR" b="1" dirty="0">
                <a:effectLst>
                  <a:outerShdw blurRad="38100" dist="38100" dir="2700000" algn="tl">
                    <a:srgbClr val="000000">
                      <a:alpha val="43137"/>
                    </a:srgbClr>
                  </a:outerShdw>
                </a:effectLst>
              </a:rPr>
              <a:t> egzersizlerde direnç değişir. Hareket açıklığı içinde en zayıf ve en güçlü olduğu noktalarda dirence bir uyum, bir değişim vardır. </a:t>
            </a:r>
          </a:p>
          <a:p>
            <a:endParaRPr lang="tr-TR" dirty="0"/>
          </a:p>
        </p:txBody>
      </p:sp>
    </p:spTree>
    <p:extLst>
      <p:ext uri="{BB962C8B-B14F-4D97-AF65-F5344CB8AC3E}">
        <p14:creationId xmlns:p14="http://schemas.microsoft.com/office/powerpoint/2010/main" val="3664685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06828" y="246725"/>
            <a:ext cx="8834907" cy="954107"/>
          </a:xfrm>
          <a:prstGeom prst="rect">
            <a:avLst/>
          </a:prstGeom>
        </p:spPr>
        <p:txBody>
          <a:bodyPr wrap="square">
            <a:spAutoFit/>
          </a:bodyPr>
          <a:lstStyle/>
          <a:p>
            <a:pPr algn="ctr"/>
            <a:r>
              <a:rPr lang="tr-TR" sz="2800" b="1" dirty="0">
                <a:solidFill>
                  <a:srgbClr val="0070C0"/>
                </a:solidFill>
                <a:effectLst>
                  <a:outerShdw blurRad="38100" dist="38100" dir="2700000" algn="tl">
                    <a:srgbClr val="000000">
                      <a:alpha val="43137"/>
                    </a:srgbClr>
                  </a:outerShdw>
                </a:effectLst>
              </a:rPr>
              <a:t>2-İzokinetik  </a:t>
            </a:r>
            <a:r>
              <a:rPr lang="tr-TR" sz="2800" b="1" dirty="0" err="1">
                <a:solidFill>
                  <a:srgbClr val="0070C0"/>
                </a:solidFill>
                <a:effectLst>
                  <a:outerShdw blurRad="38100" dist="38100" dir="2700000" algn="tl">
                    <a:srgbClr val="000000">
                      <a:alpha val="43137"/>
                    </a:srgbClr>
                  </a:outerShdw>
                </a:effectLst>
              </a:rPr>
              <a:t>Sistemler’in</a:t>
            </a:r>
            <a:r>
              <a:rPr lang="tr-TR" sz="2800" b="1" dirty="0">
                <a:solidFill>
                  <a:srgbClr val="0070C0"/>
                </a:solidFill>
                <a:effectLst>
                  <a:outerShdw blurRad="38100" dist="38100" dir="2700000" algn="tl">
                    <a:srgbClr val="000000">
                      <a:alpha val="43137"/>
                    </a:srgbClr>
                  </a:outerShdw>
                </a:effectLst>
              </a:rPr>
              <a:t> Avantajları /Dezavantajları  </a:t>
            </a:r>
            <a:br>
              <a:rPr lang="tr-TR" sz="2800" b="1" dirty="0">
                <a:solidFill>
                  <a:srgbClr val="0070C0"/>
                </a:solidFill>
                <a:effectLst>
                  <a:outerShdw blurRad="38100" dist="38100" dir="2700000" algn="tl">
                    <a:srgbClr val="000000">
                      <a:alpha val="43137"/>
                    </a:srgbClr>
                  </a:outerShdw>
                </a:effectLst>
              </a:rPr>
            </a:br>
            <a:r>
              <a:rPr lang="tr-TR" sz="2800" b="1" dirty="0">
                <a:solidFill>
                  <a:srgbClr val="0070C0"/>
                </a:solidFill>
                <a:effectLst>
                  <a:outerShdw blurRad="38100" dist="38100" dir="2700000" algn="tl">
                    <a:srgbClr val="000000">
                      <a:alpha val="43137"/>
                    </a:srgbClr>
                  </a:outerShdw>
                </a:effectLst>
              </a:rPr>
              <a:t>Risk Faktörleri Nelerdir?</a:t>
            </a:r>
            <a:endParaRPr lang="tr-TR" sz="2800" dirty="0">
              <a:solidFill>
                <a:srgbClr val="0070C0"/>
              </a:solidFill>
            </a:endParaRPr>
          </a:p>
        </p:txBody>
      </p:sp>
      <p:pic>
        <p:nvPicPr>
          <p:cNvPr id="6"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3073" y="1394015"/>
            <a:ext cx="2740080" cy="4337083"/>
          </a:xfrm>
        </p:spPr>
      </p:pic>
      <p:sp>
        <p:nvSpPr>
          <p:cNvPr id="3" name="Metin kutusu 2"/>
          <p:cNvSpPr txBox="1"/>
          <p:nvPr/>
        </p:nvSpPr>
        <p:spPr>
          <a:xfrm>
            <a:off x="5563673" y="5138670"/>
            <a:ext cx="184731" cy="369332"/>
          </a:xfrm>
          <a:prstGeom prst="rect">
            <a:avLst/>
          </a:prstGeom>
          <a:noFill/>
        </p:spPr>
        <p:txBody>
          <a:bodyPr wrap="none" rtlCol="0">
            <a:spAutoFit/>
          </a:bodyPr>
          <a:lstStyle/>
          <a:p>
            <a:endParaRPr lang="tr-TR" dirty="0"/>
          </a:p>
        </p:txBody>
      </p:sp>
      <p:sp>
        <p:nvSpPr>
          <p:cNvPr id="5" name="Metin kutusu 4"/>
          <p:cNvSpPr txBox="1"/>
          <p:nvPr/>
        </p:nvSpPr>
        <p:spPr>
          <a:xfrm>
            <a:off x="3039414" y="6516710"/>
            <a:ext cx="6877318" cy="307777"/>
          </a:xfrm>
          <a:prstGeom prst="rect">
            <a:avLst/>
          </a:prstGeom>
          <a:noFill/>
        </p:spPr>
        <p:txBody>
          <a:bodyPr wrap="square" rtlCol="0">
            <a:spAutoFit/>
          </a:bodyPr>
          <a:lstStyle/>
          <a:p>
            <a:pPr algn="ctr"/>
            <a:r>
              <a:rPr lang="tr-TR" sz="1400">
                <a:solidFill>
                  <a:schemeClr val="bg1"/>
                </a:solidFill>
              </a:rPr>
              <a:t>DaviesetalIsokineticChapter.pdf</a:t>
            </a:r>
            <a:endParaRPr lang="tr-TR" sz="1400" dirty="0">
              <a:solidFill>
                <a:schemeClr val="bg1"/>
              </a:solidFill>
            </a:endParaRPr>
          </a:p>
        </p:txBody>
      </p:sp>
      <p:sp>
        <p:nvSpPr>
          <p:cNvPr id="8" name="Dikdörtgen 7"/>
          <p:cNvSpPr/>
          <p:nvPr/>
        </p:nvSpPr>
        <p:spPr>
          <a:xfrm>
            <a:off x="664739" y="1986444"/>
            <a:ext cx="6096000" cy="2862322"/>
          </a:xfrm>
          <a:prstGeom prst="rect">
            <a:avLst/>
          </a:prstGeom>
        </p:spPr>
        <p:txBody>
          <a:bodyPr>
            <a:spAutoFit/>
          </a:bodyPr>
          <a:lstStyle/>
          <a:p>
            <a:pPr marL="457200" lvl="0" indent="-400050">
              <a:spcBef>
                <a:spcPts val="600"/>
              </a:spcBef>
              <a:buSzPts val="2700"/>
              <a:buChar char="●"/>
            </a:pPr>
            <a:r>
              <a:rPr lang="tr-TR" b="1" dirty="0" err="1">
                <a:effectLst>
                  <a:outerShdw blurRad="38100" dist="38100" dir="2700000" algn="tl">
                    <a:srgbClr val="000000">
                      <a:alpha val="43137"/>
                    </a:srgbClr>
                  </a:outerShdw>
                </a:effectLst>
              </a:rPr>
              <a:t>İzokinetik</a:t>
            </a:r>
            <a:r>
              <a:rPr lang="tr-TR" b="1" dirty="0">
                <a:effectLst>
                  <a:outerShdw blurRad="38100" dist="38100" dir="2700000" algn="tl">
                    <a:srgbClr val="000000">
                      <a:alpha val="43137"/>
                    </a:srgbClr>
                  </a:outerShdw>
                </a:effectLst>
              </a:rPr>
              <a:t> cihaz çok pahalıdır.</a:t>
            </a:r>
          </a:p>
          <a:p>
            <a:pPr marL="457200" lvl="0" indent="-400050">
              <a:buSzPts val="2700"/>
              <a:buChar char="●"/>
            </a:pPr>
            <a:r>
              <a:rPr lang="tr-TR" b="1" dirty="0">
                <a:effectLst>
                  <a:outerShdw blurRad="38100" dist="38100" dir="2700000" algn="tl">
                    <a:srgbClr val="000000">
                      <a:alpha val="43137"/>
                    </a:srgbClr>
                  </a:outerShdw>
                </a:effectLst>
              </a:rPr>
              <a:t>Egzersiz sırasında hastanın devamlı izlenmesi gerekir. </a:t>
            </a:r>
          </a:p>
          <a:p>
            <a:pPr marL="457200" lvl="0" indent="-400050">
              <a:buSzPts val="2700"/>
              <a:buChar char="●"/>
            </a:pPr>
            <a:r>
              <a:rPr lang="tr-TR" b="1" dirty="0">
                <a:effectLst>
                  <a:outerShdw blurRad="38100" dist="38100" dir="2700000" algn="tl">
                    <a:srgbClr val="000000">
                      <a:alpha val="43137"/>
                    </a:srgbClr>
                  </a:outerShdw>
                </a:effectLst>
              </a:rPr>
              <a:t>Elde edilen verilerin değerlendirilmesi önemli bir tecrübe ve bilgi birikimi gerektirir.</a:t>
            </a:r>
          </a:p>
          <a:p>
            <a:pPr marL="457200" lvl="0" indent="-400050">
              <a:buSzPts val="2700"/>
              <a:buChar char="●"/>
            </a:pPr>
            <a:r>
              <a:rPr lang="tr-TR" b="1" dirty="0">
                <a:effectLst>
                  <a:outerShdw blurRad="38100" dist="38100" dir="2700000" algn="tl">
                    <a:srgbClr val="000000">
                      <a:alpha val="43137"/>
                    </a:srgbClr>
                  </a:outerShdw>
                </a:effectLst>
              </a:rPr>
              <a:t>Bir eklemden daha fazla olduğunda tekrar cihazın ayarlanması gerektiğinden daha fazla zaman alır ve zahmetlidir.</a:t>
            </a:r>
          </a:p>
          <a:p>
            <a:pPr marL="457200" lvl="0" indent="-400050">
              <a:buSzPts val="2700"/>
              <a:buChar char="●"/>
            </a:pPr>
            <a:r>
              <a:rPr lang="tr-TR" b="1" dirty="0">
                <a:effectLst>
                  <a:outerShdw blurRad="38100" dist="38100" dir="2700000" algn="tl">
                    <a:srgbClr val="000000">
                      <a:alpha val="43137"/>
                    </a:srgbClr>
                  </a:outerShdw>
                </a:effectLst>
              </a:rPr>
              <a:t>Kalça ve gövde gibi geniş kas gruplarının test edilmesi ve egzersiz verilmesinde cihazın duyarlılığı hakkında bazı şüpheler vardır.</a:t>
            </a:r>
          </a:p>
        </p:txBody>
      </p:sp>
    </p:spTree>
    <p:extLst>
      <p:ext uri="{BB962C8B-B14F-4D97-AF65-F5344CB8AC3E}">
        <p14:creationId xmlns:p14="http://schemas.microsoft.com/office/powerpoint/2010/main" val="1039904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2" name="Unvan 1"/>
          <p:cNvSpPr>
            <a:spLocks noGrp="1"/>
          </p:cNvSpPr>
          <p:nvPr>
            <p:ph type="title"/>
          </p:nvPr>
        </p:nvSpPr>
        <p:spPr>
          <a:xfrm>
            <a:off x="838200" y="365125"/>
            <a:ext cx="10515600" cy="871247"/>
          </a:xfrm>
        </p:spPr>
        <p:txBody>
          <a:bodyPr>
            <a:normAutofit/>
          </a:bodyPr>
          <a:lstStyle/>
          <a:p>
            <a:pPr algn="ctr"/>
            <a:r>
              <a:rPr lang="tr-TR" sz="2800" b="1" dirty="0">
                <a:solidFill>
                  <a:srgbClr val="0070C0"/>
                </a:solidFill>
                <a:effectLst>
                  <a:outerShdw blurRad="38100" dist="38100" dir="2700000" algn="tl">
                    <a:srgbClr val="000000">
                      <a:alpha val="43137"/>
                    </a:srgbClr>
                  </a:outerShdw>
                </a:effectLst>
              </a:rPr>
              <a:t>2-İzokinetik  </a:t>
            </a:r>
            <a:r>
              <a:rPr lang="tr-TR" sz="2800" b="1" dirty="0" err="1">
                <a:solidFill>
                  <a:srgbClr val="0070C0"/>
                </a:solidFill>
                <a:effectLst>
                  <a:outerShdw blurRad="38100" dist="38100" dir="2700000" algn="tl">
                    <a:srgbClr val="000000">
                      <a:alpha val="43137"/>
                    </a:srgbClr>
                  </a:outerShdw>
                </a:effectLst>
              </a:rPr>
              <a:t>Sistemler’in</a:t>
            </a:r>
            <a:r>
              <a:rPr lang="tr-TR" sz="2800" b="1" dirty="0">
                <a:solidFill>
                  <a:srgbClr val="0070C0"/>
                </a:solidFill>
                <a:effectLst>
                  <a:outerShdw blurRad="38100" dist="38100" dir="2700000" algn="tl">
                    <a:srgbClr val="000000">
                      <a:alpha val="43137"/>
                    </a:srgbClr>
                  </a:outerShdw>
                </a:effectLst>
              </a:rPr>
              <a:t> Avantajları /Dezavantajları  </a:t>
            </a:r>
            <a:br>
              <a:rPr lang="tr-TR" sz="2800" b="1" dirty="0">
                <a:solidFill>
                  <a:srgbClr val="0070C0"/>
                </a:solidFill>
                <a:effectLst>
                  <a:outerShdw blurRad="38100" dist="38100" dir="2700000" algn="tl">
                    <a:srgbClr val="000000">
                      <a:alpha val="43137"/>
                    </a:srgbClr>
                  </a:outerShdw>
                </a:effectLst>
              </a:rPr>
            </a:br>
            <a:r>
              <a:rPr lang="tr-TR" sz="2800" b="1" dirty="0">
                <a:solidFill>
                  <a:srgbClr val="0070C0"/>
                </a:solidFill>
                <a:effectLst>
                  <a:outerShdw blurRad="38100" dist="38100" dir="2700000" algn="tl">
                    <a:srgbClr val="000000">
                      <a:alpha val="43137"/>
                    </a:srgbClr>
                  </a:outerShdw>
                </a:effectLst>
              </a:rPr>
              <a:t>Risk Faktörleri Nelerdir?</a:t>
            </a:r>
            <a:endParaRPr lang="tr-TR" sz="2800" dirty="0"/>
          </a:p>
        </p:txBody>
      </p:sp>
      <p:pic>
        <p:nvPicPr>
          <p:cNvPr id="4"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29512" y="1598138"/>
            <a:ext cx="2740080" cy="4238900"/>
          </a:xfrm>
        </p:spPr>
      </p:pic>
      <p:sp>
        <p:nvSpPr>
          <p:cNvPr id="5" name="Shape 203"/>
          <p:cNvSpPr txBox="1">
            <a:spLocks noGrp="1"/>
          </p:cNvSpPr>
          <p:nvPr/>
        </p:nvSpPr>
        <p:spPr>
          <a:xfrm>
            <a:off x="553791" y="2207866"/>
            <a:ext cx="6349285" cy="25573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L="914400" marR="0" lvl="1"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pPr marL="457200" lvl="0" indent="-419100" rtl="0">
              <a:spcBef>
                <a:spcPts val="600"/>
              </a:spcBef>
              <a:spcAft>
                <a:spcPts val="0"/>
              </a:spcAft>
              <a:buSzPts val="3000"/>
              <a:buChar char="●"/>
            </a:pPr>
            <a:r>
              <a:rPr lang="en" sz="2000" b="1" dirty="0">
                <a:effectLst>
                  <a:outerShdw blurRad="38100" dist="38100" dir="2700000" algn="tl">
                    <a:srgbClr val="000000">
                      <a:alpha val="43137"/>
                    </a:srgbClr>
                  </a:outerShdw>
                </a:effectLst>
              </a:rPr>
              <a:t>Kasın hareket açıklığının en güçlü ve en zayıf olduğu noktalarda dirence olan uyumunun yanında kasın mekanik ve fizyolojik özelliklerine de uyum sağlayan bir yöntemdir.</a:t>
            </a:r>
            <a:endParaRPr sz="2000" b="1" dirty="0">
              <a:effectLst>
                <a:outerShdw blurRad="38100" dist="38100" dir="2700000" algn="tl">
                  <a:srgbClr val="000000">
                    <a:alpha val="43137"/>
                  </a:srgbClr>
                </a:outerShdw>
              </a:effectLst>
            </a:endParaRPr>
          </a:p>
          <a:p>
            <a:pPr marL="457200" lvl="0" indent="-419100" rtl="0">
              <a:spcBef>
                <a:spcPts val="0"/>
              </a:spcBef>
              <a:spcAft>
                <a:spcPts val="0"/>
              </a:spcAft>
              <a:buSzPts val="3000"/>
              <a:buChar char="●"/>
            </a:pPr>
            <a:r>
              <a:rPr lang="en" sz="2000" b="1" dirty="0">
                <a:effectLst>
                  <a:outerShdw blurRad="38100" dist="38100" dir="2700000" algn="tl">
                    <a:srgbClr val="000000">
                      <a:alpha val="43137"/>
                    </a:srgbClr>
                  </a:outerShdw>
                </a:effectLst>
              </a:rPr>
              <a:t>Çok güvenli egzersizlerdir.</a:t>
            </a:r>
            <a:endParaRPr sz="2000" b="1" dirty="0">
              <a:effectLst>
                <a:outerShdw blurRad="38100" dist="38100" dir="2700000" algn="tl">
                  <a:srgbClr val="000000">
                    <a:alpha val="43137"/>
                  </a:srgbClr>
                </a:outerShdw>
              </a:effectLst>
            </a:endParaRPr>
          </a:p>
          <a:p>
            <a:pPr marL="457200" lvl="0" indent="-419100" rtl="0">
              <a:spcBef>
                <a:spcPts val="0"/>
              </a:spcBef>
              <a:spcAft>
                <a:spcPts val="0"/>
              </a:spcAft>
              <a:buSzPts val="3000"/>
              <a:buChar char="●"/>
            </a:pPr>
            <a:r>
              <a:rPr lang="en" sz="2000" b="1" dirty="0">
                <a:effectLst>
                  <a:outerShdw blurRad="38100" dist="38100" dir="2700000" algn="tl">
                    <a:srgbClr val="000000">
                      <a:alpha val="43137"/>
                    </a:srgbClr>
                  </a:outerShdw>
                </a:effectLst>
              </a:rPr>
              <a:t>İzokinetik egzersiz cihazlarının geçerliliği ve güvenilirliği gösterilmiştir.</a:t>
            </a:r>
            <a:endParaRPr sz="2000" b="1" dirty="0">
              <a:effectLst>
                <a:outerShdw blurRad="38100" dist="38100" dir="2700000" algn="tl">
                  <a:srgbClr val="000000">
                    <a:alpha val="43137"/>
                  </a:srgbClr>
                </a:outerShdw>
              </a:effectLst>
            </a:endParaRPr>
          </a:p>
          <a:p>
            <a:pPr marL="0" lvl="0" indent="0">
              <a:spcBef>
                <a:spcPts val="600"/>
              </a:spcBef>
              <a:spcAft>
                <a:spcPts val="0"/>
              </a:spcAft>
              <a:buNone/>
            </a:pPr>
            <a:endParaRPr sz="2000" dirty="0"/>
          </a:p>
        </p:txBody>
      </p:sp>
    </p:spTree>
    <p:extLst>
      <p:ext uri="{BB962C8B-B14F-4D97-AF65-F5344CB8AC3E}">
        <p14:creationId xmlns:p14="http://schemas.microsoft.com/office/powerpoint/2010/main" val="3813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331698"/>
            <a:ext cx="4525761" cy="775885"/>
          </a:xfrm>
        </p:spPr>
        <p:txBody>
          <a:bodyPr>
            <a:normAutofit/>
          </a:bodyPr>
          <a:lstStyle/>
          <a:p>
            <a:r>
              <a:rPr lang="tr-TR" sz="4000" b="1" u="sng" dirty="0" smtClean="0">
                <a:solidFill>
                  <a:srgbClr val="FF0000"/>
                </a:solidFill>
                <a:effectLst>
                  <a:outerShdw blurRad="38100" dist="38100" dir="2700000" algn="tl">
                    <a:srgbClr val="000000">
                      <a:alpha val="43137"/>
                    </a:srgbClr>
                  </a:outerShdw>
                </a:effectLst>
              </a:rPr>
              <a:t>1-KETTLEBEL </a:t>
            </a:r>
            <a:r>
              <a:rPr lang="tr-TR" sz="4000" b="1" u="sng" dirty="0">
                <a:solidFill>
                  <a:srgbClr val="FF0000"/>
                </a:solidFill>
                <a:effectLst>
                  <a:outerShdw blurRad="38100" dist="38100" dir="2700000" algn="tl">
                    <a:srgbClr val="000000">
                      <a:alpha val="43137"/>
                    </a:srgbClr>
                  </a:outerShdw>
                </a:effectLst>
              </a:rPr>
              <a:t>/ GİRYA </a:t>
            </a:r>
            <a:endParaRPr lang="tr-TR" sz="4000" b="1" dirty="0">
              <a:solidFill>
                <a:schemeClr val="tx2">
                  <a:lumMod val="50000"/>
                </a:schemeClr>
              </a:solidFill>
              <a:latin typeface="+mn-lt"/>
            </a:endParaRPr>
          </a:p>
        </p:txBody>
      </p:sp>
      <p:sp>
        <p:nvSpPr>
          <p:cNvPr id="5" name="Text Placeholder 4"/>
          <p:cNvSpPr>
            <a:spLocks noGrp="1"/>
          </p:cNvSpPr>
          <p:nvPr>
            <p:ph type="body" idx="1"/>
          </p:nvPr>
        </p:nvSpPr>
        <p:spPr>
          <a:xfrm>
            <a:off x="1037911" y="1712891"/>
            <a:ext cx="4435609" cy="3908286"/>
          </a:xfrm>
        </p:spPr>
        <p:txBody>
          <a:bodyPr>
            <a:normAutofit lnSpcReduction="10000"/>
          </a:bodyPr>
          <a:lstStyle/>
          <a:p>
            <a:pPr marL="285750" indent="-285750">
              <a:buFont typeface="Arial" panose="020B0604020202020204" pitchFamily="34" charset="0"/>
              <a:buChar char="•"/>
            </a:pPr>
            <a:r>
              <a:rPr lang="tr-TR" dirty="0">
                <a:solidFill>
                  <a:schemeClr val="tx1"/>
                </a:solidFill>
              </a:rPr>
              <a:t>Vücuda hız, dayanıklılık, denge, esneklik vb. bir çok özellik kazandıran kullanımı ve tutumuyla fonksiyonel bir spor egzersiz aracıdır.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solidFill>
                <a:schemeClr val="tx1"/>
              </a:solidFill>
            </a:endParaRPr>
          </a:p>
          <a:p>
            <a:pPr marL="285750" indent="-285750">
              <a:buFont typeface="Arial" panose="020B0604020202020204" pitchFamily="34" charset="0"/>
              <a:buChar char="•"/>
            </a:pPr>
            <a:r>
              <a:rPr lang="tr-TR" dirty="0" err="1">
                <a:solidFill>
                  <a:schemeClr val="tx1"/>
                </a:solidFill>
              </a:rPr>
              <a:t>Girya</a:t>
            </a:r>
            <a:r>
              <a:rPr lang="tr-TR" dirty="0">
                <a:solidFill>
                  <a:schemeClr val="tx1"/>
                </a:solidFill>
              </a:rPr>
              <a:t> sayesinde vücudun bir çok bölümünü çalıştırıp yağ yakımı ve güç sağlanmasında yardımcıdır.</a:t>
            </a:r>
          </a:p>
          <a:p>
            <a:endParaRPr lang="tr-TR" dirty="0"/>
          </a:p>
        </p:txBody>
      </p:sp>
      <p:pic>
        <p:nvPicPr>
          <p:cNvPr id="6"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8387" y="1600161"/>
            <a:ext cx="5052646" cy="4021016"/>
          </a:xfrm>
          <a:prstGeom prst="rect">
            <a:avLst/>
          </a:prstGeom>
        </p:spPr>
      </p:pic>
    </p:spTree>
    <p:extLst>
      <p:ext uri="{BB962C8B-B14F-4D97-AF65-F5344CB8AC3E}">
        <p14:creationId xmlns:p14="http://schemas.microsoft.com/office/powerpoint/2010/main" val="2606192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3" name="İçerik Yer Tutucusu 2"/>
          <p:cNvSpPr>
            <a:spLocks noGrp="1"/>
          </p:cNvSpPr>
          <p:nvPr>
            <p:ph idx="1"/>
          </p:nvPr>
        </p:nvSpPr>
        <p:spPr>
          <a:xfrm>
            <a:off x="838200" y="631065"/>
            <a:ext cx="10515600" cy="5056501"/>
          </a:xfrm>
        </p:spPr>
        <p:txBody>
          <a:bodyPr>
            <a:normAutofit/>
          </a:bodyPr>
          <a:lstStyle/>
          <a:p>
            <a:pPr marL="457200" lvl="0" indent="-400050">
              <a:spcBef>
                <a:spcPts val="600"/>
              </a:spcBef>
              <a:buSzPts val="2700"/>
              <a:buChar char="●"/>
            </a:pPr>
            <a:r>
              <a:rPr lang="tr-TR" b="1" dirty="0">
                <a:effectLst>
                  <a:outerShdw blurRad="38100" dist="38100" dir="2700000" algn="tl">
                    <a:srgbClr val="000000">
                      <a:alpha val="43137"/>
                    </a:srgbClr>
                  </a:outerShdw>
                </a:effectLst>
              </a:rPr>
              <a:t>Hastanın performansının kaydedilebilmesi ve saklanabilmesini sağlar.</a:t>
            </a:r>
          </a:p>
          <a:p>
            <a:pPr marL="457200" lvl="0" indent="-400050">
              <a:spcBef>
                <a:spcPts val="0"/>
              </a:spcBef>
              <a:buSzPts val="2700"/>
              <a:buChar char="●"/>
            </a:pPr>
            <a:r>
              <a:rPr lang="tr-TR" b="1" dirty="0">
                <a:effectLst>
                  <a:outerShdw blurRad="38100" dist="38100" dir="2700000" algn="tl">
                    <a:srgbClr val="000000">
                      <a:alpha val="43137"/>
                    </a:srgbClr>
                  </a:outerShdw>
                </a:effectLst>
              </a:rPr>
              <a:t>İki </a:t>
            </a:r>
            <a:r>
              <a:rPr lang="tr-TR" b="1" dirty="0" err="1">
                <a:effectLst>
                  <a:outerShdw blurRad="38100" dist="38100" dir="2700000" algn="tl">
                    <a:srgbClr val="000000">
                      <a:alpha val="43137"/>
                    </a:srgbClr>
                  </a:outerShdw>
                </a:effectLst>
              </a:rPr>
              <a:t>ekstremite</a:t>
            </a:r>
            <a:r>
              <a:rPr lang="tr-TR" b="1" dirty="0">
                <a:effectLst>
                  <a:outerShdw blurRad="38100" dist="38100" dir="2700000" algn="tl">
                    <a:srgbClr val="000000">
                      <a:alpha val="43137"/>
                    </a:srgbClr>
                  </a:outerShdw>
                </a:effectLst>
              </a:rPr>
              <a:t> birbiriyle kıyaslanabilir.</a:t>
            </a:r>
          </a:p>
          <a:p>
            <a:pPr marL="457200" lvl="0" indent="-400050">
              <a:spcBef>
                <a:spcPts val="0"/>
              </a:spcBef>
              <a:buSzPts val="2700"/>
              <a:buChar char="●"/>
            </a:pPr>
            <a:r>
              <a:rPr lang="tr-TR" b="1" dirty="0" err="1">
                <a:effectLst>
                  <a:outerShdw blurRad="38100" dist="38100" dir="2700000" algn="tl">
                    <a:srgbClr val="000000">
                      <a:alpha val="43137"/>
                    </a:srgbClr>
                  </a:outerShdw>
                </a:effectLst>
              </a:rPr>
              <a:t>Agonist</a:t>
            </a:r>
            <a:r>
              <a:rPr lang="tr-TR" b="1" dirty="0">
                <a:effectLst>
                  <a:outerShdw blurRad="38100" dist="38100" dir="2700000" algn="tl">
                    <a:srgbClr val="000000">
                      <a:alpha val="43137"/>
                    </a:srgbClr>
                  </a:outerShdw>
                </a:effectLst>
              </a:rPr>
              <a:t>/antagonist oranları belirlenir.</a:t>
            </a:r>
          </a:p>
          <a:p>
            <a:pPr marL="457200" lvl="0" indent="-400050">
              <a:spcBef>
                <a:spcPts val="0"/>
              </a:spcBef>
              <a:buSzPts val="2700"/>
              <a:buChar char="●"/>
            </a:pPr>
            <a:r>
              <a:rPr lang="tr-TR" b="1" dirty="0">
                <a:effectLst>
                  <a:outerShdw blurRad="38100" dist="38100" dir="2700000" algn="tl">
                    <a:srgbClr val="000000">
                      <a:alpha val="43137"/>
                    </a:srgbClr>
                  </a:outerShdw>
                </a:effectLst>
              </a:rPr>
              <a:t>İş ve yorgunluk parametreleri ölçülür.</a:t>
            </a:r>
          </a:p>
          <a:p>
            <a:pPr marL="457200" lvl="0" indent="-400050">
              <a:spcBef>
                <a:spcPts val="0"/>
              </a:spcBef>
              <a:buSzPts val="2700"/>
              <a:buChar char="●"/>
            </a:pPr>
            <a:r>
              <a:rPr lang="tr-TR" b="1" dirty="0">
                <a:effectLst>
                  <a:outerShdw blurRad="38100" dist="38100" dir="2700000" algn="tl">
                    <a:srgbClr val="000000">
                      <a:alpha val="43137"/>
                    </a:srgbClr>
                  </a:outerShdw>
                </a:effectLst>
              </a:rPr>
              <a:t>Hareketin kinematik analizi yapılabilir.</a:t>
            </a:r>
          </a:p>
          <a:p>
            <a:pPr marL="457200" lvl="0" indent="-400050">
              <a:spcBef>
                <a:spcPts val="0"/>
              </a:spcBef>
              <a:buSzPts val="2700"/>
              <a:buChar char="●"/>
            </a:pPr>
            <a:r>
              <a:rPr lang="tr-TR" b="1" dirty="0">
                <a:effectLst>
                  <a:outerShdw blurRad="38100" dist="38100" dir="2700000" algn="tl">
                    <a:srgbClr val="000000">
                      <a:alpha val="43137"/>
                    </a:srgbClr>
                  </a:outerShdw>
                </a:effectLst>
              </a:rPr>
              <a:t>Farklı birçok hızda kullanılabilir.</a:t>
            </a:r>
          </a:p>
          <a:p>
            <a:pPr marL="457200" lvl="0" indent="-400050">
              <a:spcBef>
                <a:spcPts val="0"/>
              </a:spcBef>
              <a:buSzPts val="2700"/>
              <a:buChar char="●"/>
            </a:pPr>
            <a:r>
              <a:rPr lang="tr-TR" b="1" dirty="0">
                <a:effectLst>
                  <a:outerShdw blurRad="38100" dist="38100" dir="2700000" algn="tl">
                    <a:srgbClr val="000000">
                      <a:alpha val="43137"/>
                    </a:srgbClr>
                  </a:outerShdw>
                </a:effectLst>
              </a:rPr>
              <a:t>Yüksek hızlarda çalışma ile </a:t>
            </a:r>
            <a:r>
              <a:rPr lang="tr-TR" b="1" dirty="0" err="1">
                <a:effectLst>
                  <a:outerShdw blurRad="38100" dist="38100" dir="2700000" algn="tl">
                    <a:srgbClr val="000000">
                      <a:alpha val="43137"/>
                    </a:srgbClr>
                  </a:outerShdw>
                </a:effectLst>
              </a:rPr>
              <a:t>izokinetik</a:t>
            </a:r>
            <a:r>
              <a:rPr lang="tr-TR" b="1" dirty="0">
                <a:effectLst>
                  <a:outerShdw blurRad="38100" dist="38100" dir="2700000" algn="tl">
                    <a:srgbClr val="000000">
                      <a:alpha val="43137"/>
                    </a:srgbClr>
                  </a:outerShdw>
                </a:effectLst>
              </a:rPr>
              <a:t> egzersizler gücü arttırır, ekleme olan </a:t>
            </a:r>
            <a:r>
              <a:rPr lang="tr-TR" b="1" dirty="0" err="1">
                <a:effectLst>
                  <a:outerShdw blurRad="38100" dist="38100" dir="2700000" algn="tl">
                    <a:srgbClr val="000000">
                      <a:alpha val="43137"/>
                    </a:srgbClr>
                  </a:outerShdw>
                </a:effectLst>
              </a:rPr>
              <a:t>kompresif</a:t>
            </a:r>
            <a:r>
              <a:rPr lang="tr-TR" b="1" dirty="0">
                <a:effectLst>
                  <a:outerShdw blurRad="38100" dist="38100" dir="2700000" algn="tl">
                    <a:srgbClr val="000000">
                      <a:alpha val="43137"/>
                    </a:srgbClr>
                  </a:outerShdw>
                </a:effectLst>
              </a:rPr>
              <a:t> kuvvetleri azaltır ve </a:t>
            </a:r>
            <a:r>
              <a:rPr lang="tr-TR" b="1" dirty="0" err="1">
                <a:effectLst>
                  <a:outerShdw blurRad="38100" dist="38100" dir="2700000" algn="tl">
                    <a:srgbClr val="000000">
                      <a:alpha val="43137"/>
                    </a:srgbClr>
                  </a:outerShdw>
                </a:effectLst>
              </a:rPr>
              <a:t>nörofizyolojik</a:t>
            </a:r>
            <a:r>
              <a:rPr lang="tr-TR" b="1" dirty="0">
                <a:effectLst>
                  <a:outerShdw blurRad="38100" dist="38100" dir="2700000" algn="tl">
                    <a:srgbClr val="000000">
                      <a:alpha val="43137"/>
                    </a:srgbClr>
                  </a:outerShdw>
                </a:effectLst>
              </a:rPr>
              <a:t> sistemi kuvvetlendirir.</a:t>
            </a:r>
          </a:p>
          <a:p>
            <a:pPr marL="457200" lvl="0" indent="-400050">
              <a:spcBef>
                <a:spcPts val="0"/>
              </a:spcBef>
              <a:buSzPts val="2700"/>
              <a:buChar char="●"/>
            </a:pPr>
            <a:r>
              <a:rPr lang="tr-TR" b="1" dirty="0">
                <a:effectLst>
                  <a:outerShdw blurRad="38100" dist="38100" dir="2700000" algn="tl">
                    <a:srgbClr val="000000">
                      <a:alpha val="43137"/>
                    </a:srgbClr>
                  </a:outerShdw>
                </a:effectLst>
              </a:rPr>
              <a:t>Sadece </a:t>
            </a:r>
            <a:r>
              <a:rPr lang="tr-TR" b="1" dirty="0" err="1">
                <a:effectLst>
                  <a:outerShdw blurRad="38100" dist="38100" dir="2700000" algn="tl">
                    <a:srgbClr val="000000">
                      <a:alpha val="43137"/>
                    </a:srgbClr>
                  </a:outerShdw>
                </a:effectLst>
              </a:rPr>
              <a:t>izokinetik</a:t>
            </a:r>
            <a:r>
              <a:rPr lang="tr-TR" b="1" dirty="0">
                <a:effectLst>
                  <a:outerShdw blurRad="38100" dist="38100" dir="2700000" algn="tl">
                    <a:srgbClr val="000000">
                      <a:alpha val="43137"/>
                    </a:srgbClr>
                  </a:outerShdw>
                </a:effectLst>
              </a:rPr>
              <a:t> sistemde olan bir özellik, ağrıya ve yorgunluğa olan uyumdur.</a:t>
            </a:r>
          </a:p>
          <a:p>
            <a:endParaRPr lang="tr-TR" dirty="0"/>
          </a:p>
        </p:txBody>
      </p:sp>
    </p:spTree>
    <p:extLst>
      <p:ext uri="{BB962C8B-B14F-4D97-AF65-F5344CB8AC3E}">
        <p14:creationId xmlns:p14="http://schemas.microsoft.com/office/powerpoint/2010/main" val="4054943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329313"/>
            <a:ext cx="10515600" cy="3847649"/>
          </a:xfrm>
        </p:spPr>
        <p:txBody>
          <a:bodyPr>
            <a:normAutofit/>
          </a:bodyPr>
          <a:lstStyle/>
          <a:p>
            <a:pPr marL="0" indent="0">
              <a:buNone/>
            </a:pPr>
            <a:endParaRPr lang="tr-TR" dirty="0" smtClean="0">
              <a:solidFill>
                <a:schemeClr val="tx2">
                  <a:lumMod val="50000"/>
                </a:schemeClr>
              </a:solidFill>
            </a:endParaRPr>
          </a:p>
          <a:p>
            <a:endParaRPr lang="tr-TR" dirty="0" smtClean="0">
              <a:solidFill>
                <a:schemeClr val="tx2">
                  <a:lumMod val="50000"/>
                </a:schemeClr>
              </a:solidFill>
            </a:endParaRPr>
          </a:p>
          <a:p>
            <a:endParaRPr lang="tr-TR" dirty="0">
              <a:solidFill>
                <a:schemeClr val="tx2">
                  <a:lumMod val="50000"/>
                </a:schemeClr>
              </a:solidFill>
            </a:endParaRPr>
          </a:p>
        </p:txBody>
      </p:sp>
      <p:sp>
        <p:nvSpPr>
          <p:cNvPr id="7" name="Rectangle 6"/>
          <p:cNvSpPr/>
          <p:nvPr/>
        </p:nvSpPr>
        <p:spPr>
          <a:xfrm>
            <a:off x="2402474" y="6465706"/>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a:t>
            </a:r>
            <a:r>
              <a:rPr lang="en-US" sz="1000" dirty="0" err="1" smtClean="0">
                <a:solidFill>
                  <a:schemeClr val="bg1"/>
                </a:solidFill>
              </a:rPr>
              <a:t>measrement</a:t>
            </a:r>
            <a:r>
              <a:rPr lang="en-US" sz="1000" dirty="0" smtClean="0">
                <a:solidFill>
                  <a:schemeClr val="bg1"/>
                </a:solidFill>
              </a:rPr>
              <a:t> and analysis</a:t>
            </a:r>
            <a:endParaRPr lang="tr-TR" sz="1000" dirty="0" smtClean="0">
              <a:solidFill>
                <a:schemeClr val="bg1"/>
              </a:solidFill>
            </a:endParaRPr>
          </a:p>
        </p:txBody>
      </p:sp>
      <p:sp>
        <p:nvSpPr>
          <p:cNvPr id="13" name="Title 3"/>
          <p:cNvSpPr txBox="1">
            <a:spLocks/>
          </p:cNvSpPr>
          <p:nvPr/>
        </p:nvSpPr>
        <p:spPr>
          <a:xfrm>
            <a:off x="838200" y="49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b="1" dirty="0">
              <a:solidFill>
                <a:schemeClr val="tx2">
                  <a:lumMod val="50000"/>
                </a:schemeClr>
              </a:solidFill>
              <a:latin typeface="+mn-lt"/>
            </a:endParaRPr>
          </a:p>
        </p:txBody>
      </p:sp>
      <p:sp>
        <p:nvSpPr>
          <p:cNvPr id="8" name="Content Placeholder 4"/>
          <p:cNvSpPr txBox="1">
            <a:spLocks/>
          </p:cNvSpPr>
          <p:nvPr/>
        </p:nvSpPr>
        <p:spPr>
          <a:xfrm>
            <a:off x="838200" y="1463040"/>
            <a:ext cx="10515600" cy="4713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dirty="0">
              <a:solidFill>
                <a:schemeClr val="tx2">
                  <a:lumMod val="50000"/>
                </a:schemeClr>
              </a:solidFill>
            </a:endParaRPr>
          </a:p>
        </p:txBody>
      </p:sp>
      <p:sp>
        <p:nvSpPr>
          <p:cNvPr id="3" name="Metin kutusu 2"/>
          <p:cNvSpPr txBox="1"/>
          <p:nvPr/>
        </p:nvSpPr>
        <p:spPr>
          <a:xfrm>
            <a:off x="839272" y="349172"/>
            <a:ext cx="7637172" cy="646331"/>
          </a:xfrm>
          <a:prstGeom prst="rect">
            <a:avLst/>
          </a:prstGeom>
          <a:noFill/>
        </p:spPr>
        <p:txBody>
          <a:bodyPr wrap="square" rtlCol="0">
            <a:spAutoFit/>
          </a:bodyPr>
          <a:lstStyle/>
          <a:p>
            <a:r>
              <a:rPr lang="tr-TR" sz="3600" b="1" dirty="0" smtClean="0">
                <a:solidFill>
                  <a:srgbClr val="0070C0"/>
                </a:solidFill>
                <a:effectLst>
                  <a:outerShdw blurRad="38100" dist="38100" dir="2700000" algn="tl">
                    <a:srgbClr val="000000">
                      <a:alpha val="43137"/>
                    </a:srgbClr>
                  </a:outerShdw>
                </a:effectLst>
              </a:rPr>
              <a:t>1- </a:t>
            </a:r>
            <a:r>
              <a:rPr lang="tr-TR" sz="3600" b="1" dirty="0" err="1" smtClean="0">
                <a:solidFill>
                  <a:srgbClr val="0070C0"/>
                </a:solidFill>
                <a:effectLst>
                  <a:outerShdw blurRad="38100" dist="38100" dir="2700000" algn="tl">
                    <a:srgbClr val="000000">
                      <a:alpha val="43137"/>
                    </a:srgbClr>
                  </a:outerShdw>
                </a:effectLst>
              </a:rPr>
              <a:t>Kettlebell</a:t>
            </a:r>
            <a:r>
              <a:rPr lang="tr-TR" sz="3600" b="1" dirty="0" smtClean="0">
                <a:solidFill>
                  <a:srgbClr val="0070C0"/>
                </a:solidFill>
                <a:effectLst>
                  <a:outerShdw blurRad="38100" dist="38100" dir="2700000" algn="tl">
                    <a:srgbClr val="000000">
                      <a:alpha val="43137"/>
                    </a:srgbClr>
                  </a:outerShdw>
                </a:effectLst>
              </a:rPr>
              <a:t> </a:t>
            </a:r>
            <a:r>
              <a:rPr lang="tr-TR" sz="3600" b="1" dirty="0">
                <a:solidFill>
                  <a:srgbClr val="0070C0"/>
                </a:solidFill>
                <a:effectLst>
                  <a:outerShdw blurRad="38100" dist="38100" dir="2700000" algn="tl">
                    <a:srgbClr val="000000">
                      <a:alpha val="43137"/>
                    </a:srgbClr>
                  </a:outerShdw>
                </a:effectLst>
              </a:rPr>
              <a:t>Kullanım </a:t>
            </a:r>
            <a:r>
              <a:rPr lang="tr-TR" sz="3600" b="1" dirty="0" err="1">
                <a:solidFill>
                  <a:srgbClr val="0070C0"/>
                </a:solidFill>
                <a:effectLst>
                  <a:outerShdw blurRad="38100" dist="38100" dir="2700000" algn="tl">
                    <a:srgbClr val="000000">
                      <a:alpha val="43137"/>
                    </a:srgbClr>
                  </a:outerShdw>
                </a:effectLst>
              </a:rPr>
              <a:t>Foksiyonları</a:t>
            </a:r>
            <a:r>
              <a:rPr lang="tr-TR" sz="3600" b="1" dirty="0">
                <a:solidFill>
                  <a:srgbClr val="0070C0"/>
                </a:solidFill>
                <a:effectLst>
                  <a:outerShdw blurRad="38100" dist="38100" dir="2700000" algn="tl">
                    <a:srgbClr val="000000">
                      <a:alpha val="43137"/>
                    </a:srgbClr>
                  </a:outerShdw>
                </a:effectLst>
              </a:rPr>
              <a:t> </a:t>
            </a:r>
            <a:endParaRPr lang="tr-TR" sz="3600" dirty="0">
              <a:solidFill>
                <a:srgbClr val="0070C0"/>
              </a:solidFill>
            </a:endParaRPr>
          </a:p>
        </p:txBody>
      </p:sp>
      <p:pic>
        <p:nvPicPr>
          <p:cNvPr id="9"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695" y="1686171"/>
            <a:ext cx="5121499" cy="3739797"/>
          </a:xfrm>
          <a:prstGeom prst="rect">
            <a:avLst/>
          </a:prstGeom>
        </p:spPr>
      </p:pic>
    </p:spTree>
    <p:extLst>
      <p:ext uri="{BB962C8B-B14F-4D97-AF65-F5344CB8AC3E}">
        <p14:creationId xmlns:p14="http://schemas.microsoft.com/office/powerpoint/2010/main" val="1432692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3"/>
            <a:ext cx="4880020" cy="955380"/>
          </a:xfrm>
        </p:spPr>
        <p:txBody>
          <a:bodyPr>
            <a:normAutofit fontScale="90000"/>
          </a:bodyPr>
          <a:lstStyle/>
          <a:p>
            <a:r>
              <a:rPr lang="tr-TR" b="1" dirty="0" smtClean="0">
                <a:solidFill>
                  <a:srgbClr val="0070C0"/>
                </a:solidFill>
                <a:effectLst>
                  <a:outerShdw blurRad="38100" dist="38100" dir="2700000" algn="tl">
                    <a:srgbClr val="000000">
                      <a:alpha val="43137"/>
                    </a:srgbClr>
                  </a:outerShdw>
                </a:effectLst>
              </a:rPr>
              <a:t>1-Çeşitleri </a:t>
            </a:r>
            <a:r>
              <a:rPr lang="tr-TR" b="1" dirty="0">
                <a:solidFill>
                  <a:srgbClr val="0070C0"/>
                </a:solidFill>
                <a:effectLst>
                  <a:outerShdw blurRad="38100" dist="38100" dir="2700000" algn="tl">
                    <a:srgbClr val="000000">
                      <a:alpha val="43137"/>
                    </a:srgbClr>
                  </a:outerShdw>
                </a:effectLst>
              </a:rPr>
              <a:t>ve Mekaniği</a:t>
            </a:r>
            <a:endParaRPr lang="tr-TR" b="1" dirty="0" smtClean="0">
              <a:solidFill>
                <a:srgbClr val="0070C0"/>
              </a:solidFill>
              <a:latin typeface="+mn-lt"/>
            </a:endParaRPr>
          </a:p>
        </p:txBody>
      </p:sp>
      <p:sp>
        <p:nvSpPr>
          <p:cNvPr id="5" name="Content Placeholder 4"/>
          <p:cNvSpPr>
            <a:spLocks noGrp="1"/>
          </p:cNvSpPr>
          <p:nvPr>
            <p:ph idx="1"/>
          </p:nvPr>
        </p:nvSpPr>
        <p:spPr>
          <a:xfrm>
            <a:off x="838200" y="1463040"/>
            <a:ext cx="10515600" cy="4713923"/>
          </a:xfrm>
        </p:spPr>
        <p:txBody>
          <a:bodyPr/>
          <a:lstStyle/>
          <a:p>
            <a:endParaRPr lang="tr-TR" dirty="0" smtClean="0">
              <a:solidFill>
                <a:schemeClr val="tx2">
                  <a:lumMod val="50000"/>
                </a:schemeClr>
              </a:solidFill>
            </a:endParaRPr>
          </a:p>
          <a:p>
            <a:endParaRPr lang="tr-TR" dirty="0">
              <a:solidFill>
                <a:schemeClr val="tx2">
                  <a:lumMod val="50000"/>
                </a:schemeClr>
              </a:solidFill>
            </a:endParaRPr>
          </a:p>
        </p:txBody>
      </p:sp>
      <p:pic>
        <p:nvPicPr>
          <p:cNvPr id="6" name="İçerik Yer Tutucusu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617" y="1463040"/>
            <a:ext cx="5018982" cy="3534875"/>
          </a:xfrm>
          <a:prstGeom prst="rect">
            <a:avLst/>
          </a:prstGeom>
        </p:spPr>
      </p:pic>
      <p:sp>
        <p:nvSpPr>
          <p:cNvPr id="8" name="Metin Yer Tutucusu 3"/>
          <p:cNvSpPr txBox="1">
            <a:spLocks/>
          </p:cNvSpPr>
          <p:nvPr/>
        </p:nvSpPr>
        <p:spPr>
          <a:xfrm>
            <a:off x="839788" y="1463040"/>
            <a:ext cx="4234488" cy="35348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err="1" smtClean="0"/>
              <a:t>Kettle</a:t>
            </a:r>
            <a:r>
              <a:rPr lang="tr-TR" sz="1800" dirty="0" smtClean="0"/>
              <a:t> modelleri, üretici firmaların tercih ettiği farklı kulp biçimlerine sahip olabilir. Bazılarının kulpları oval iken bazılarının kulpları köşelidir. Bazı kulplar rahat tutulması ve kaymayı engellemesi için sentetik malzeme ile kaplıyken bazıları tamamen çıplak dökme demirden yapılır. </a:t>
            </a:r>
          </a:p>
          <a:p>
            <a:endParaRPr lang="tr-TR" sz="1800" dirty="0" smtClean="0"/>
          </a:p>
          <a:p>
            <a:r>
              <a:rPr lang="tr-TR" sz="1800" dirty="0" smtClean="0"/>
              <a:t>Elinize en uygun en rahat kavrayabildiğiniz </a:t>
            </a:r>
            <a:r>
              <a:rPr lang="tr-TR" sz="1800" dirty="0" err="1" smtClean="0"/>
              <a:t>kettlebell’i</a:t>
            </a:r>
            <a:r>
              <a:rPr lang="tr-TR" sz="1800" dirty="0" smtClean="0"/>
              <a:t> seçerek etkili ve güvenli antrenmanlar yapabilirsiniz.</a:t>
            </a:r>
            <a:endParaRPr lang="tr-TR" sz="1800" dirty="0"/>
          </a:p>
        </p:txBody>
      </p:sp>
    </p:spTree>
    <p:extLst>
      <p:ext uri="{BB962C8B-B14F-4D97-AF65-F5344CB8AC3E}">
        <p14:creationId xmlns:p14="http://schemas.microsoft.com/office/powerpoint/2010/main" val="416126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0" y="6527249"/>
            <a:ext cx="6096000" cy="246221"/>
          </a:xfrm>
          <a:prstGeom prst="rect">
            <a:avLst/>
          </a:prstGeom>
        </p:spPr>
        <p:txBody>
          <a:bodyPr>
            <a:spAutoFit/>
          </a:bodyPr>
          <a:lstStyle/>
          <a:p>
            <a:pPr algn="ctr"/>
            <a:r>
              <a:rPr lang="tr-TR" sz="1000" u="sng" dirty="0">
                <a:solidFill>
                  <a:schemeClr val="bg1"/>
                </a:solidFill>
                <a:hlinkClick r:id="rId2"/>
              </a:rPr>
              <a:t>kaynakça: https://hdl.handle.net/11363/1936</a:t>
            </a:r>
            <a:endParaRPr lang="tr-TR" sz="1000" u="sng" dirty="0">
              <a:solidFill>
                <a:schemeClr val="bg1"/>
              </a:solidFill>
            </a:endParaRPr>
          </a:p>
        </p:txBody>
      </p:sp>
      <p:sp>
        <p:nvSpPr>
          <p:cNvPr id="13" name="Title 3"/>
          <p:cNvSpPr txBox="1">
            <a:spLocks/>
          </p:cNvSpPr>
          <p:nvPr/>
        </p:nvSpPr>
        <p:spPr>
          <a:xfrm>
            <a:off x="838200" y="49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b="1" dirty="0">
              <a:solidFill>
                <a:schemeClr val="tx2">
                  <a:lumMod val="50000"/>
                </a:schemeClr>
              </a:solidFill>
              <a:latin typeface="+mn-lt"/>
            </a:endParaRPr>
          </a:p>
        </p:txBody>
      </p:sp>
      <p:sp>
        <p:nvSpPr>
          <p:cNvPr id="2" name="Dikdörtgen 1"/>
          <p:cNvSpPr/>
          <p:nvPr/>
        </p:nvSpPr>
        <p:spPr>
          <a:xfrm>
            <a:off x="838200" y="291200"/>
            <a:ext cx="10873153" cy="584775"/>
          </a:xfrm>
          <a:prstGeom prst="rect">
            <a:avLst/>
          </a:prstGeom>
        </p:spPr>
        <p:txBody>
          <a:bodyPr wrap="square">
            <a:spAutoFit/>
          </a:bodyPr>
          <a:lstStyle/>
          <a:p>
            <a:r>
              <a:rPr lang="tr-TR" sz="3200" b="1" dirty="0" smtClean="0">
                <a:solidFill>
                  <a:srgbClr val="0070C0"/>
                </a:solidFill>
                <a:effectLst>
                  <a:outerShdw blurRad="38100" dist="38100" dir="2700000" algn="tl">
                    <a:srgbClr val="000000">
                      <a:alpha val="43137"/>
                    </a:srgbClr>
                  </a:outerShdw>
                </a:effectLst>
              </a:rPr>
              <a:t>1-Kettlebell </a:t>
            </a:r>
            <a:r>
              <a:rPr lang="tr-TR" sz="3200" b="1" dirty="0">
                <a:solidFill>
                  <a:srgbClr val="0070C0"/>
                </a:solidFill>
                <a:effectLst>
                  <a:outerShdw blurRad="38100" dist="38100" dir="2700000" algn="tl">
                    <a:srgbClr val="000000">
                      <a:alpha val="43137"/>
                    </a:srgbClr>
                  </a:outerShdw>
                </a:effectLst>
              </a:rPr>
              <a:t>(</a:t>
            </a:r>
            <a:r>
              <a:rPr lang="tr-TR" sz="3200" b="1" dirty="0" err="1">
                <a:solidFill>
                  <a:srgbClr val="0070C0"/>
                </a:solidFill>
                <a:effectLst>
                  <a:outerShdw blurRad="38100" dist="38100" dir="2700000" algn="tl">
                    <a:srgbClr val="000000">
                      <a:alpha val="43137"/>
                    </a:srgbClr>
                  </a:outerShdw>
                </a:effectLst>
              </a:rPr>
              <a:t>girya</a:t>
            </a:r>
            <a:r>
              <a:rPr lang="tr-TR" sz="3200" b="1" dirty="0">
                <a:solidFill>
                  <a:srgbClr val="0070C0"/>
                </a:solidFill>
                <a:effectLst>
                  <a:outerShdw blurRad="38100" dist="38100" dir="2700000" algn="tl">
                    <a:srgbClr val="000000">
                      <a:alpha val="43137"/>
                    </a:srgbClr>
                  </a:outerShdw>
                </a:effectLst>
              </a:rPr>
              <a:t>) ekipmanı kaynaklı olası tehlike ve riskler;</a:t>
            </a:r>
            <a:endParaRPr lang="tr-TR" sz="3200" dirty="0">
              <a:solidFill>
                <a:srgbClr val="0070C0"/>
              </a:solidFill>
            </a:endParaRPr>
          </a:p>
        </p:txBody>
      </p:sp>
      <p:sp>
        <p:nvSpPr>
          <p:cNvPr id="8" name="Metin Yer Tutucusu 3"/>
          <p:cNvSpPr>
            <a:spLocks noGrp="1"/>
          </p:cNvSpPr>
          <p:nvPr>
            <p:ph idx="1"/>
          </p:nvPr>
        </p:nvSpPr>
        <p:spPr>
          <a:xfrm>
            <a:off x="838200" y="1204331"/>
            <a:ext cx="4854262" cy="4702175"/>
          </a:xfrm>
        </p:spPr>
        <p:txBody>
          <a:bodyPr>
            <a:normAutofit fontScale="70000" lnSpcReduction="20000"/>
          </a:bodyPr>
          <a:lstStyle/>
          <a:p>
            <a:pPr marL="342900" indent="-342900">
              <a:buAutoNum type="arabicPeriod"/>
            </a:pPr>
            <a:r>
              <a:rPr lang="tr-TR" b="1" dirty="0" err="1" smtClean="0"/>
              <a:t>Girya</a:t>
            </a:r>
            <a:r>
              <a:rPr lang="tr-TR" b="1" dirty="0" smtClean="0"/>
              <a:t> koyulan demir bölmelerin antrenman yapılan yere çok yakın olması.</a:t>
            </a:r>
          </a:p>
          <a:p>
            <a:pPr marL="342900" indent="-342900">
              <a:buAutoNum type="arabicPeriod"/>
            </a:pPr>
            <a:r>
              <a:rPr lang="tr-TR" b="1" dirty="0" smtClean="0"/>
              <a:t> </a:t>
            </a:r>
            <a:r>
              <a:rPr lang="tr-TR" b="1" dirty="0" err="1" smtClean="0"/>
              <a:t>Girya</a:t>
            </a:r>
            <a:r>
              <a:rPr lang="tr-TR" b="1" dirty="0" smtClean="0"/>
              <a:t> tutma yerlerinin demir kısımlarının pürüzlü ve sivri olması. </a:t>
            </a:r>
          </a:p>
          <a:p>
            <a:pPr marL="342900" indent="-342900">
              <a:buAutoNum type="arabicPeriod"/>
            </a:pPr>
            <a:r>
              <a:rPr lang="tr-TR" b="1" dirty="0" smtClean="0"/>
              <a:t> Antrenman esnasında </a:t>
            </a:r>
            <a:r>
              <a:rPr lang="tr-TR" b="1" dirty="0" err="1" smtClean="0"/>
              <a:t>giryanın</a:t>
            </a:r>
            <a:r>
              <a:rPr lang="tr-TR" b="1" dirty="0" smtClean="0"/>
              <a:t> yüksek bir yere kontrolsüz bir </a:t>
            </a:r>
            <a:r>
              <a:rPr lang="tr-TR" b="1" dirty="0"/>
              <a:t>ş</a:t>
            </a:r>
            <a:r>
              <a:rPr lang="tr-TR" b="1" dirty="0" smtClean="0"/>
              <a:t>ekilde koyulması.</a:t>
            </a:r>
          </a:p>
          <a:p>
            <a:pPr marL="342900" indent="-342900">
              <a:buAutoNum type="arabicPeriod"/>
            </a:pPr>
            <a:r>
              <a:rPr lang="tr-TR" b="1" dirty="0" smtClean="0"/>
              <a:t>  Antrenmanı yapacak </a:t>
            </a:r>
            <a:r>
              <a:rPr lang="tr-TR" b="1" dirty="0" err="1" smtClean="0"/>
              <a:t>kiĢinin</a:t>
            </a:r>
            <a:r>
              <a:rPr lang="tr-TR" b="1" dirty="0" smtClean="0"/>
              <a:t> kendi gücünden çok daha fazla ağırlıkla </a:t>
            </a:r>
            <a:r>
              <a:rPr lang="tr-TR" b="1" dirty="0" err="1" smtClean="0"/>
              <a:t>çalıĢması</a:t>
            </a:r>
            <a:r>
              <a:rPr lang="tr-TR" b="1" dirty="0" smtClean="0"/>
              <a:t>.</a:t>
            </a:r>
          </a:p>
          <a:p>
            <a:pPr marL="342900" indent="-342900">
              <a:buAutoNum type="arabicPeriod"/>
            </a:pPr>
            <a:r>
              <a:rPr lang="tr-TR" b="1" dirty="0" smtClean="0"/>
              <a:t>  Hareketi bitirirken özellikle (göğüs antrenmanlarında) </a:t>
            </a:r>
            <a:r>
              <a:rPr lang="tr-TR" b="1" dirty="0" err="1" smtClean="0"/>
              <a:t>giryayı</a:t>
            </a:r>
            <a:r>
              <a:rPr lang="tr-TR" b="1" dirty="0" smtClean="0"/>
              <a:t> kontrolsüz bir şekilde yere bırakması veya atması.</a:t>
            </a:r>
          </a:p>
          <a:p>
            <a:pPr marL="342900" indent="-342900">
              <a:buAutoNum type="arabicPeriod"/>
            </a:pPr>
            <a:r>
              <a:rPr lang="tr-TR" b="1" dirty="0" smtClean="0"/>
              <a:t> Çok yüksek bir </a:t>
            </a:r>
            <a:r>
              <a:rPr lang="tr-TR" b="1" dirty="0" err="1" smtClean="0"/>
              <a:t>giryayı</a:t>
            </a:r>
            <a:r>
              <a:rPr lang="tr-TR" b="1" dirty="0" smtClean="0"/>
              <a:t> yerden ani bir </a:t>
            </a:r>
            <a:r>
              <a:rPr lang="tr-TR" b="1" dirty="0" err="1" smtClean="0"/>
              <a:t>Ģekilde</a:t>
            </a:r>
            <a:r>
              <a:rPr lang="tr-TR" b="1" dirty="0" smtClean="0"/>
              <a:t> alması.</a:t>
            </a:r>
          </a:p>
          <a:p>
            <a:pPr marL="342900" indent="-342900">
              <a:buAutoNum type="arabicPeriod"/>
            </a:pPr>
            <a:r>
              <a:rPr lang="tr-TR" b="1" dirty="0" smtClean="0"/>
              <a:t> </a:t>
            </a:r>
            <a:r>
              <a:rPr lang="tr-TR" b="1" dirty="0" err="1" smtClean="0"/>
              <a:t>Giryayı</a:t>
            </a:r>
            <a:r>
              <a:rPr lang="tr-TR" b="1" dirty="0" smtClean="0"/>
              <a:t> tutarken ıslak ve kaygan bir elle eldivensiz bir </a:t>
            </a:r>
            <a:r>
              <a:rPr lang="tr-TR" b="1" dirty="0"/>
              <a:t>ş</a:t>
            </a:r>
            <a:r>
              <a:rPr lang="tr-TR" b="1" dirty="0" smtClean="0"/>
              <a:t>ekilde tutmak.</a:t>
            </a:r>
          </a:p>
        </p:txBody>
      </p:sp>
      <p:pic>
        <p:nvPicPr>
          <p:cNvPr id="9"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959" y="1901295"/>
            <a:ext cx="2440395" cy="3491319"/>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952499"/>
            <a:ext cx="2510110" cy="3376243"/>
          </a:xfrm>
          <a:prstGeom prst="rect">
            <a:avLst/>
          </a:prstGeom>
        </p:spPr>
      </p:pic>
    </p:spTree>
    <p:extLst>
      <p:ext uri="{BB962C8B-B14F-4D97-AF65-F5344CB8AC3E}">
        <p14:creationId xmlns:p14="http://schemas.microsoft.com/office/powerpoint/2010/main" val="3531145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13" name="Title 3"/>
          <p:cNvSpPr txBox="1">
            <a:spLocks/>
          </p:cNvSpPr>
          <p:nvPr/>
        </p:nvSpPr>
        <p:spPr>
          <a:xfrm>
            <a:off x="838200" y="49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b="1" dirty="0">
              <a:solidFill>
                <a:schemeClr val="tx2">
                  <a:lumMod val="50000"/>
                </a:schemeClr>
              </a:solidFill>
              <a:latin typeface="+mn-lt"/>
            </a:endParaRPr>
          </a:p>
        </p:txBody>
      </p:sp>
      <p:sp>
        <p:nvSpPr>
          <p:cNvPr id="9" name="Unvan 1"/>
          <p:cNvSpPr>
            <a:spLocks noGrp="1"/>
          </p:cNvSpPr>
          <p:nvPr>
            <p:ph type="title"/>
          </p:nvPr>
        </p:nvSpPr>
        <p:spPr>
          <a:xfrm>
            <a:off x="838200" y="365126"/>
            <a:ext cx="10515600" cy="1009610"/>
          </a:xfrm>
        </p:spPr>
        <p:txBody>
          <a:bodyPr/>
          <a:lstStyle/>
          <a:p>
            <a:pPr algn="ctr"/>
            <a:r>
              <a:rPr lang="tr-TR" b="1" dirty="0" smtClean="0">
                <a:solidFill>
                  <a:srgbClr val="FF0000"/>
                </a:solidFill>
              </a:rPr>
              <a:t>2. LANDMİNE </a:t>
            </a:r>
            <a:endParaRPr lang="tr-TR" b="1" dirty="0">
              <a:solidFill>
                <a:srgbClr val="FF0000"/>
              </a:solidFill>
            </a:endParaRPr>
          </a:p>
        </p:txBody>
      </p:sp>
      <p:pic>
        <p:nvPicPr>
          <p:cNvPr id="10"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481070"/>
            <a:ext cx="4351338" cy="4262907"/>
          </a:xfrm>
        </p:spPr>
      </p:pic>
    </p:spTree>
    <p:extLst>
      <p:ext uri="{BB962C8B-B14F-4D97-AF65-F5344CB8AC3E}">
        <p14:creationId xmlns:p14="http://schemas.microsoft.com/office/powerpoint/2010/main" val="77379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839788" y="457201"/>
            <a:ext cx="5549289" cy="633046"/>
          </a:xfrm>
        </p:spPr>
        <p:txBody>
          <a:bodyPr>
            <a:normAutofit/>
          </a:bodyPr>
          <a:lstStyle/>
          <a:p>
            <a:r>
              <a:rPr lang="tr-TR" sz="2800" b="1" dirty="0" smtClean="0">
                <a:solidFill>
                  <a:srgbClr val="0070C0"/>
                </a:solidFill>
                <a:effectLst>
                  <a:outerShdw blurRad="38100" dist="38100" dir="2700000" algn="tl">
                    <a:srgbClr val="000000">
                      <a:alpha val="43137"/>
                    </a:srgbClr>
                  </a:outerShdw>
                </a:effectLst>
              </a:rPr>
              <a:t>2-Landmine Kullanım Fonksiyonları </a:t>
            </a:r>
            <a:endParaRPr lang="tr-TR" sz="2800" b="1" dirty="0">
              <a:solidFill>
                <a:srgbClr val="0070C0"/>
              </a:solidFill>
              <a:effectLst>
                <a:outerShdw blurRad="38100" dist="38100" dir="2700000" algn="tl">
                  <a:srgbClr val="000000">
                    <a:alpha val="43137"/>
                  </a:srgbClr>
                </a:outerShdw>
              </a:effectLst>
            </a:endParaRPr>
          </a:p>
        </p:txBody>
      </p:sp>
      <p:pic>
        <p:nvPicPr>
          <p:cNvPr id="10"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1434" y="1703134"/>
            <a:ext cx="6172200" cy="3818436"/>
          </a:xfrm>
        </p:spPr>
      </p:pic>
      <p:sp>
        <p:nvSpPr>
          <p:cNvPr id="2" name="Metin kutusu 1"/>
          <p:cNvSpPr txBox="1"/>
          <p:nvPr/>
        </p:nvSpPr>
        <p:spPr>
          <a:xfrm>
            <a:off x="839788" y="2225382"/>
            <a:ext cx="3940936" cy="2246769"/>
          </a:xfrm>
          <a:prstGeom prst="rect">
            <a:avLst/>
          </a:prstGeom>
          <a:noFill/>
        </p:spPr>
        <p:txBody>
          <a:bodyPr wrap="square" rtlCol="0">
            <a:spAutoFit/>
          </a:bodyPr>
          <a:lstStyle/>
          <a:p>
            <a:r>
              <a:rPr lang="tr-TR" sz="2800" b="1" dirty="0" err="1" smtClean="0">
                <a:effectLst>
                  <a:outerShdw blurRad="38100" dist="38100" dir="2700000" algn="tl">
                    <a:srgbClr val="000000">
                      <a:alpha val="43137"/>
                    </a:srgbClr>
                  </a:outerShdw>
                </a:effectLst>
              </a:rPr>
              <a:t>Landmine</a:t>
            </a:r>
            <a:r>
              <a:rPr lang="tr-TR" sz="2800" b="1" dirty="0" smtClean="0">
                <a:effectLst>
                  <a:outerShdw blurRad="38100" dist="38100" dir="2700000" algn="tl">
                    <a:srgbClr val="000000">
                      <a:alpha val="43137"/>
                    </a:srgbClr>
                  </a:outerShdw>
                </a:effectLst>
              </a:rPr>
              <a:t> ,bir </a:t>
            </a:r>
            <a:r>
              <a:rPr lang="tr-TR" sz="2800" b="1" dirty="0">
                <a:effectLst>
                  <a:outerShdw blurRad="38100" dist="38100" dir="2700000" algn="tl">
                    <a:srgbClr val="000000">
                      <a:alpha val="43137"/>
                    </a:srgbClr>
                  </a:outerShdw>
                </a:effectLst>
              </a:rPr>
              <a:t>egzersiz ekipmanıdır. Diğer ucunda bir ağırlık ile yere sabitlenmiş bir halter </a:t>
            </a:r>
            <a:r>
              <a:rPr lang="tr-TR" sz="2800" b="1" dirty="0" smtClean="0">
                <a:effectLst>
                  <a:outerShdw blurRad="38100" dist="38100" dir="2700000" algn="tl">
                    <a:srgbClr val="000000">
                      <a:alpha val="43137"/>
                    </a:srgbClr>
                  </a:outerShdw>
                </a:effectLst>
              </a:rPr>
              <a:t>vardır.</a:t>
            </a:r>
            <a:endParaRPr lang="tr-T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4876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8" name="Unvan 1"/>
          <p:cNvSpPr>
            <a:spLocks noGrp="1"/>
          </p:cNvSpPr>
          <p:nvPr>
            <p:ph type="title"/>
          </p:nvPr>
        </p:nvSpPr>
        <p:spPr>
          <a:xfrm>
            <a:off x="839788" y="457200"/>
            <a:ext cx="6385260" cy="701899"/>
          </a:xfrm>
        </p:spPr>
        <p:txBody>
          <a:bodyPr>
            <a:normAutofit/>
          </a:bodyPr>
          <a:lstStyle/>
          <a:p>
            <a:r>
              <a:rPr lang="tr-TR" sz="2800" b="1" dirty="0" smtClean="0">
                <a:solidFill>
                  <a:srgbClr val="0070C0"/>
                </a:solidFill>
                <a:effectLst>
                  <a:outerShdw blurRad="38100" dist="38100" dir="2700000" algn="tl">
                    <a:srgbClr val="000000">
                      <a:alpha val="43137"/>
                    </a:srgbClr>
                  </a:outerShdw>
                </a:effectLst>
              </a:rPr>
              <a:t>2-Landmine Çeşitleri ve Mekaniği</a:t>
            </a:r>
            <a:endParaRPr lang="tr-TR" sz="2800" b="1" dirty="0">
              <a:solidFill>
                <a:srgbClr val="0070C0"/>
              </a:solidFill>
              <a:effectLst>
                <a:outerShdw blurRad="38100" dist="38100" dir="2700000" algn="tl">
                  <a:srgbClr val="000000">
                    <a:alpha val="43137"/>
                  </a:srgbClr>
                </a:outerShdw>
              </a:effectLst>
            </a:endParaRPr>
          </a:p>
        </p:txBody>
      </p:sp>
      <p:pic>
        <p:nvPicPr>
          <p:cNvPr id="11" name="İçerik Yer Tutucus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6971" y="1538861"/>
            <a:ext cx="4278923" cy="3938954"/>
          </a:xfrm>
        </p:spPr>
      </p:pic>
      <p:sp>
        <p:nvSpPr>
          <p:cNvPr id="5" name="Metin kutusu 4"/>
          <p:cNvSpPr txBox="1"/>
          <p:nvPr/>
        </p:nvSpPr>
        <p:spPr>
          <a:xfrm>
            <a:off x="1354942" y="2373711"/>
            <a:ext cx="3940936" cy="2308324"/>
          </a:xfrm>
          <a:prstGeom prst="rect">
            <a:avLst/>
          </a:prstGeom>
          <a:noFill/>
        </p:spPr>
        <p:txBody>
          <a:bodyPr wrap="square" rtlCol="0">
            <a:spAutoFit/>
          </a:bodyPr>
          <a:lstStyle/>
          <a:p>
            <a:r>
              <a:rPr lang="tr-TR" sz="2400" b="1" dirty="0" smtClean="0">
                <a:effectLst>
                  <a:outerShdw blurRad="38100" dist="38100" dir="2700000" algn="tl">
                    <a:srgbClr val="000000">
                      <a:alpha val="43137"/>
                    </a:srgbClr>
                  </a:outerShdw>
                </a:effectLst>
              </a:rPr>
              <a:t>Çubuğun açısı, dikey ve yatay olarak kuvvet uygulamanıza izin verir. Halteri düz bir çizgi yerine doğal bir yay üzerinde hareket ettirmek için sabit, kontrollü bir hız kullanırsınız.</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5235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2779" y="6542979"/>
            <a:ext cx="7026442" cy="246221"/>
          </a:xfrm>
          <a:prstGeom prst="rect">
            <a:avLst/>
          </a:prstGeom>
        </p:spPr>
        <p:txBody>
          <a:bodyPr wrap="square">
            <a:spAutoFit/>
          </a:bodyPr>
          <a:lstStyle/>
          <a:p>
            <a:pPr algn="ctr"/>
            <a:r>
              <a:rPr lang="en-US" sz="1000" dirty="0" smtClean="0">
                <a:solidFill>
                  <a:schemeClr val="bg1"/>
                </a:solidFill>
              </a:rPr>
              <a:t>Methods matter: the relationship between strength and hypertrophy depends on methods of measurement and analysis</a:t>
            </a:r>
            <a:endParaRPr lang="tr-TR" sz="1000" dirty="0" smtClean="0">
              <a:solidFill>
                <a:schemeClr val="bg1"/>
              </a:solidFill>
            </a:endParaRPr>
          </a:p>
        </p:txBody>
      </p:sp>
      <p:sp>
        <p:nvSpPr>
          <p:cNvPr id="4" name="Unvan 1"/>
          <p:cNvSpPr>
            <a:spLocks noGrp="1"/>
          </p:cNvSpPr>
          <p:nvPr>
            <p:ph type="title"/>
          </p:nvPr>
        </p:nvSpPr>
        <p:spPr>
          <a:xfrm>
            <a:off x="839788" y="457200"/>
            <a:ext cx="9828212" cy="633046"/>
          </a:xfrm>
        </p:spPr>
        <p:txBody>
          <a:bodyPr>
            <a:normAutofit/>
          </a:bodyPr>
          <a:lstStyle/>
          <a:p>
            <a:pPr algn="ctr"/>
            <a:r>
              <a:rPr lang="tr-TR" sz="2800" b="1" dirty="0" smtClean="0">
                <a:solidFill>
                  <a:srgbClr val="0070C0"/>
                </a:solidFill>
                <a:effectLst>
                  <a:outerShdw blurRad="38100" dist="38100" dir="2700000" algn="tl">
                    <a:srgbClr val="000000">
                      <a:alpha val="43137"/>
                    </a:srgbClr>
                  </a:outerShdw>
                </a:effectLst>
              </a:rPr>
              <a:t>2-Landmine Risk Faktörleri</a:t>
            </a:r>
            <a:endParaRPr lang="tr-TR" sz="28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6304" y="1545598"/>
            <a:ext cx="4658335" cy="3548790"/>
          </a:xfrm>
        </p:spPr>
      </p:pic>
      <p:sp>
        <p:nvSpPr>
          <p:cNvPr id="2" name="Dikdörtgen 1"/>
          <p:cNvSpPr/>
          <p:nvPr/>
        </p:nvSpPr>
        <p:spPr>
          <a:xfrm>
            <a:off x="549500" y="1854691"/>
            <a:ext cx="5027053" cy="2516073"/>
          </a:xfrm>
          <a:prstGeom prst="rect">
            <a:avLst/>
          </a:prstGeom>
        </p:spPr>
        <p:txBody>
          <a:bodyPr wrap="square">
            <a:spAutoFit/>
          </a:bodyPr>
          <a:lstStyle/>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Birçok insan, </a:t>
            </a:r>
            <a:r>
              <a:rPr lang="tr-TR" b="1" dirty="0" err="1" smtClean="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Landmine</a:t>
            </a:r>
            <a:r>
              <a:rPr lang="tr-TR" b="1" dirty="0" smtClean="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 eğitimi </a:t>
            </a:r>
            <a:r>
              <a:rPr lang="tr-TR"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yapmayı, halter ve halter kullanarak benzer hareketler yapmaktan daha kolay bulmaktadır</a:t>
            </a:r>
            <a:r>
              <a:rPr lang="tr-TR" b="1" dirty="0" smtClean="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a:t>
            </a: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tr-TR" sz="1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Çömelme, hamle yapma ve dönme gibi bazı temel hareketleri mükemmelleştirmek için </a:t>
            </a:r>
            <a:r>
              <a:rPr lang="tr-TR" b="1" dirty="0" err="1" smtClean="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landmine</a:t>
            </a:r>
            <a:r>
              <a:rPr lang="tr-TR" b="1" dirty="0" smtClean="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 egzersizlerini </a:t>
            </a:r>
            <a:r>
              <a:rPr lang="tr-TR"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kullanabilirsiniz.</a:t>
            </a:r>
            <a:endParaRPr lang="tr-TR" sz="1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1687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957</Words>
  <Application>Microsoft Office PowerPoint</Application>
  <PresentationFormat>Geniş ekran</PresentationFormat>
  <Paragraphs>87</Paragraphs>
  <Slides>20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Calibri</vt:lpstr>
      <vt:lpstr>Calibri Light</vt:lpstr>
      <vt:lpstr>Courier New</vt:lpstr>
      <vt:lpstr>inherit</vt:lpstr>
      <vt:lpstr>Times New Roman</vt:lpstr>
      <vt:lpstr>Office Theme</vt:lpstr>
      <vt:lpstr>TEMEL EKİPMAN TANITIMLARI VE UYGULAMALARI II </vt:lpstr>
      <vt:lpstr>1-KETTLEBEL / GİRYA </vt:lpstr>
      <vt:lpstr>PowerPoint Sunusu</vt:lpstr>
      <vt:lpstr>1-Çeşitleri ve Mekaniği</vt:lpstr>
      <vt:lpstr>PowerPoint Sunusu</vt:lpstr>
      <vt:lpstr>2. LANDMİNE </vt:lpstr>
      <vt:lpstr>2-Landmine Kullanım Fonksiyonları </vt:lpstr>
      <vt:lpstr>2-Landmine Çeşitleri ve Mekaniği</vt:lpstr>
      <vt:lpstr>2-Landmine Risk Faktörleri</vt:lpstr>
      <vt:lpstr>2-Landmine ‘nın Avantajları ve Dezavantajı </vt:lpstr>
      <vt:lpstr>PowerPoint Sunusu</vt:lpstr>
      <vt:lpstr>1. Hidrolik Sistemler Nedir? Kullanım Alanları Nelerdir? </vt:lpstr>
      <vt:lpstr>1-Hidrolik Sistemler’in Çeşitleri </vt:lpstr>
      <vt:lpstr>1-Hidrolik Sistemler’in Avantajları/ Dezavantajları ve  Risk Faktörleri </vt:lpstr>
      <vt:lpstr>2.İzokinetik Sistemler </vt:lpstr>
      <vt:lpstr>PowerPoint Sunusu</vt:lpstr>
      <vt:lpstr>2-İzokinetik Sistemler Kullanım Fonksiyonları Nelerdir?</vt:lpstr>
      <vt:lpstr>PowerPoint Sunusu</vt:lpstr>
      <vt:lpstr>2-İzokinetik  Sistemler’in Avantajları /Dezavantajları   Risk Faktörleri Nelerdir?</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Deneme</dc:title>
  <dc:creator>Göktug Sanli</dc:creator>
  <cp:lastModifiedBy>LENOVO</cp:lastModifiedBy>
  <cp:revision>21</cp:revision>
  <dcterms:created xsi:type="dcterms:W3CDTF">2022-11-11T14:22:21Z</dcterms:created>
  <dcterms:modified xsi:type="dcterms:W3CDTF">2022-11-22T07:27:04Z</dcterms:modified>
</cp:coreProperties>
</file>