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2" r:id="rId5"/>
    <p:sldId id="265" r:id="rId6"/>
    <p:sldId id="263" r:id="rId7"/>
    <p:sldId id="264" r:id="rId8"/>
    <p:sldId id="266" r:id="rId9"/>
    <p:sldId id="267" r:id="rId10"/>
    <p:sldId id="269" r:id="rId11"/>
    <p:sldId id="270" r:id="rId12"/>
    <p:sldId id="268" r:id="rId13"/>
    <p:sldId id="272" r:id="rId14"/>
    <p:sldId id="277" r:id="rId15"/>
    <p:sldId id="273" r:id="rId16"/>
    <p:sldId id="276" r:id="rId17"/>
    <p:sldId id="274" r:id="rId18"/>
    <p:sldId id="278" r:id="rId19"/>
    <p:sldId id="279" r:id="rId20"/>
    <p:sldId id="275" r:id="rId21"/>
    <p:sldId id="280" r:id="rId22"/>
    <p:sldId id="281" r:id="rId23"/>
    <p:sldId id="284" r:id="rId24"/>
    <p:sldId id="259" r:id="rId25"/>
    <p:sldId id="282" r:id="rId26"/>
    <p:sldId id="283" r:id="rId27"/>
    <p:sldId id="285" r:id="rId28"/>
    <p:sldId id="286" r:id="rId29"/>
    <p:sldId id="287" r:id="rId30"/>
    <p:sldId id="288" r:id="rId31"/>
    <p:sldId id="289"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42" d="100"/>
          <a:sy n="42" d="100"/>
        </p:scale>
        <p:origin x="6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373DB-55C1-0F4D-A6F8-CE2DD84F274F}" type="doc">
      <dgm:prSet loTypeId="urn:microsoft.com/office/officeart/2005/8/layout/pyramid2" loCatId="pyramid" qsTypeId="urn:microsoft.com/office/officeart/2005/8/quickstyle/simple1" qsCatId="simple" csTypeId="urn:microsoft.com/office/officeart/2005/8/colors/accent1_2" csCatId="accent1" phldr="1"/>
      <dgm:spPr/>
    </dgm:pt>
    <dgm:pt modelId="{AEA440C7-004E-204B-A4B2-F77EDD851542}">
      <dgm:prSet phldrT="[Metin]"/>
      <dgm:spPr/>
      <dgm:t>
        <a:bodyPr/>
        <a:lstStyle/>
        <a:p>
          <a:r>
            <a:rPr lang="tr-TR"/>
            <a:t>Kuvvet uygulanasında devamlılık </a:t>
          </a:r>
          <a:r>
            <a:rPr lang="tr-TR" dirty="0"/>
            <a:t>sağlanması</a:t>
          </a:r>
        </a:p>
      </dgm:t>
    </dgm:pt>
    <dgm:pt modelId="{1ACA8EEA-6597-7443-B749-A0340E94852F}" type="parTrans" cxnId="{42074501-D49A-7D4D-B7DC-1645E8228E71}">
      <dgm:prSet/>
      <dgm:spPr/>
      <dgm:t>
        <a:bodyPr/>
        <a:lstStyle/>
        <a:p>
          <a:endParaRPr lang="tr-TR"/>
        </a:p>
      </dgm:t>
    </dgm:pt>
    <dgm:pt modelId="{D5E7F0F8-A0A7-6846-86CF-360FC9261DE9}" type="sibTrans" cxnId="{42074501-D49A-7D4D-B7DC-1645E8228E71}">
      <dgm:prSet/>
      <dgm:spPr/>
      <dgm:t>
        <a:bodyPr/>
        <a:lstStyle/>
        <a:p>
          <a:endParaRPr lang="tr-TR"/>
        </a:p>
      </dgm:t>
    </dgm:pt>
    <dgm:pt modelId="{B00A8841-88C1-D94C-B481-8077E4B4086C}">
      <dgm:prSet phldrT="[Metin]"/>
      <dgm:spPr/>
      <dgm:t>
        <a:bodyPr/>
        <a:lstStyle/>
        <a:p>
          <a:r>
            <a:rPr lang="tr-TR" dirty="0"/>
            <a:t>Üretilen toplam kas geriliminde artış sağlanması</a:t>
          </a:r>
        </a:p>
      </dgm:t>
    </dgm:pt>
    <dgm:pt modelId="{D268CDE8-E7FB-744F-9541-2ADC8097A1F3}" type="parTrans" cxnId="{F4E1230C-BE05-0643-9DDB-DF447C1BFED1}">
      <dgm:prSet/>
      <dgm:spPr/>
      <dgm:t>
        <a:bodyPr/>
        <a:lstStyle/>
        <a:p>
          <a:endParaRPr lang="tr-TR"/>
        </a:p>
      </dgm:t>
    </dgm:pt>
    <dgm:pt modelId="{83477B13-E91A-9944-8483-BFED49ECEA08}" type="sibTrans" cxnId="{F4E1230C-BE05-0643-9DDB-DF447C1BFED1}">
      <dgm:prSet/>
      <dgm:spPr/>
      <dgm:t>
        <a:bodyPr/>
        <a:lstStyle/>
        <a:p>
          <a:endParaRPr lang="tr-TR"/>
        </a:p>
      </dgm:t>
    </dgm:pt>
    <dgm:pt modelId="{E0A4F853-6217-6C41-9B15-577513446CD9}">
      <dgm:prSet phldrT="[Metin]"/>
      <dgm:spPr/>
      <dgm:t>
        <a:bodyPr/>
        <a:lstStyle/>
        <a:p>
          <a:r>
            <a:rPr lang="tr-TR" dirty="0"/>
            <a:t>Üretilen toplam kas kuvvetinde artış sağlanması</a:t>
          </a:r>
        </a:p>
      </dgm:t>
    </dgm:pt>
    <dgm:pt modelId="{48E876A4-016A-C348-87E4-D238AA735CCB}" type="parTrans" cxnId="{C968D633-A19B-2D4B-802A-7A890975D72C}">
      <dgm:prSet/>
      <dgm:spPr/>
      <dgm:t>
        <a:bodyPr/>
        <a:lstStyle/>
        <a:p>
          <a:endParaRPr lang="tr-TR"/>
        </a:p>
      </dgm:t>
    </dgm:pt>
    <dgm:pt modelId="{C0A9FC2E-29D3-C744-8BCA-BFE978B854D5}" type="sibTrans" cxnId="{C968D633-A19B-2D4B-802A-7A890975D72C}">
      <dgm:prSet/>
      <dgm:spPr/>
      <dgm:t>
        <a:bodyPr/>
        <a:lstStyle/>
        <a:p>
          <a:endParaRPr lang="tr-TR"/>
        </a:p>
      </dgm:t>
    </dgm:pt>
    <dgm:pt modelId="{9F017C0E-C760-6440-A4A5-62B7182E9EC4}">
      <dgm:prSet phldrT="[Metin]"/>
      <dgm:spPr/>
      <dgm:t>
        <a:bodyPr/>
        <a:lstStyle/>
        <a:p>
          <a:r>
            <a:rPr lang="tr-TR" dirty="0"/>
            <a:t>Kas </a:t>
          </a:r>
          <a:r>
            <a:rPr lang="tr-TR" dirty="0" err="1"/>
            <a:t>Fibril</a:t>
          </a:r>
          <a:r>
            <a:rPr lang="tr-TR" dirty="0"/>
            <a:t> aktivasyonunda artış (</a:t>
          </a:r>
          <a:r>
            <a:rPr lang="tr-TR" dirty="0" err="1"/>
            <a:t>STi</a:t>
          </a:r>
          <a:r>
            <a:rPr lang="tr-TR" dirty="0"/>
            <a:t> FT)</a:t>
          </a:r>
        </a:p>
      </dgm:t>
    </dgm:pt>
    <dgm:pt modelId="{FA05E600-39DF-2248-B084-3C213B9DE29F}" type="parTrans" cxnId="{8568D46E-5BB5-784C-A74B-ADD7DF65B287}">
      <dgm:prSet/>
      <dgm:spPr/>
      <dgm:t>
        <a:bodyPr/>
        <a:lstStyle/>
        <a:p>
          <a:endParaRPr lang="tr-TR"/>
        </a:p>
      </dgm:t>
    </dgm:pt>
    <dgm:pt modelId="{8CBF417B-9537-CD48-8DC1-32C54545B025}" type="sibTrans" cxnId="{8568D46E-5BB5-784C-A74B-ADD7DF65B287}">
      <dgm:prSet/>
      <dgm:spPr/>
      <dgm:t>
        <a:bodyPr/>
        <a:lstStyle/>
        <a:p>
          <a:endParaRPr lang="tr-TR"/>
        </a:p>
      </dgm:t>
    </dgm:pt>
    <dgm:pt modelId="{BE022935-0AB8-3A41-ACBB-7D4E1FE78EBE}">
      <dgm:prSet phldrT="[Metin]"/>
      <dgm:spPr/>
      <dgm:t>
        <a:bodyPr/>
        <a:lstStyle/>
        <a:p>
          <a:r>
            <a:rPr lang="tr-TR" dirty="0"/>
            <a:t>Doku travmasında azalmasının sağlanması</a:t>
          </a:r>
        </a:p>
      </dgm:t>
    </dgm:pt>
    <dgm:pt modelId="{94204C5B-D735-F547-9749-24B1CBFAB9DF}" type="parTrans" cxnId="{A247973F-C092-1046-8ED1-E2E3E26F5842}">
      <dgm:prSet/>
      <dgm:spPr/>
      <dgm:t>
        <a:bodyPr/>
        <a:lstStyle/>
        <a:p>
          <a:endParaRPr lang="tr-TR"/>
        </a:p>
      </dgm:t>
    </dgm:pt>
    <dgm:pt modelId="{AD57DBC6-81E8-8B45-88E4-4EAEEA8B84BB}" type="sibTrans" cxnId="{A247973F-C092-1046-8ED1-E2E3E26F5842}">
      <dgm:prSet/>
      <dgm:spPr/>
      <dgm:t>
        <a:bodyPr/>
        <a:lstStyle/>
        <a:p>
          <a:endParaRPr lang="tr-TR"/>
        </a:p>
      </dgm:t>
    </dgm:pt>
    <dgm:pt modelId="{7AD6A28A-51A8-1046-BE96-66D483913FEB}">
      <dgm:prSet phldrT="[Metin]"/>
      <dgm:spPr/>
      <dgm:t>
        <a:bodyPr/>
        <a:lstStyle/>
        <a:p>
          <a:r>
            <a:rPr lang="tr-TR" dirty="0"/>
            <a:t>Daha büyük momentum, sakatlık riskinin azalması</a:t>
          </a:r>
        </a:p>
      </dgm:t>
    </dgm:pt>
    <dgm:pt modelId="{FBFD2E5B-DB44-374E-876E-76A3B9C50BAB}" type="parTrans" cxnId="{748104AB-043E-1A46-AC3B-FFC211F2F789}">
      <dgm:prSet/>
      <dgm:spPr/>
      <dgm:t>
        <a:bodyPr/>
        <a:lstStyle/>
        <a:p>
          <a:endParaRPr lang="tr-TR"/>
        </a:p>
      </dgm:t>
    </dgm:pt>
    <dgm:pt modelId="{DA710A8A-FB5F-B843-B644-0ACFCBC54079}" type="sibTrans" cxnId="{748104AB-043E-1A46-AC3B-FFC211F2F789}">
      <dgm:prSet/>
      <dgm:spPr/>
      <dgm:t>
        <a:bodyPr/>
        <a:lstStyle/>
        <a:p>
          <a:endParaRPr lang="tr-TR"/>
        </a:p>
      </dgm:t>
    </dgm:pt>
    <dgm:pt modelId="{47830D03-7736-0747-9641-DC5E19762F45}" type="pres">
      <dgm:prSet presAssocID="{8D9373DB-55C1-0F4D-A6F8-CE2DD84F274F}" presName="compositeShape" presStyleCnt="0">
        <dgm:presLayoutVars>
          <dgm:dir/>
          <dgm:resizeHandles/>
        </dgm:presLayoutVars>
      </dgm:prSet>
      <dgm:spPr/>
    </dgm:pt>
    <dgm:pt modelId="{DE391F65-98A0-7441-98AE-B9482CA00835}" type="pres">
      <dgm:prSet presAssocID="{8D9373DB-55C1-0F4D-A6F8-CE2DD84F274F}" presName="pyramid" presStyleLbl="node1" presStyleIdx="0" presStyleCnt="1"/>
      <dgm:spPr/>
    </dgm:pt>
    <dgm:pt modelId="{8B7E68D2-74BB-E54A-8277-7E5DEDC5BA5D}" type="pres">
      <dgm:prSet presAssocID="{8D9373DB-55C1-0F4D-A6F8-CE2DD84F274F}" presName="theList" presStyleCnt="0"/>
      <dgm:spPr/>
    </dgm:pt>
    <dgm:pt modelId="{72D94E5F-C089-DD46-85CC-3DE796366EB6}" type="pres">
      <dgm:prSet presAssocID="{AEA440C7-004E-204B-A4B2-F77EDD851542}" presName="aNode" presStyleLbl="fgAcc1" presStyleIdx="0" presStyleCnt="6">
        <dgm:presLayoutVars>
          <dgm:bulletEnabled val="1"/>
        </dgm:presLayoutVars>
      </dgm:prSet>
      <dgm:spPr/>
      <dgm:t>
        <a:bodyPr/>
        <a:lstStyle/>
        <a:p>
          <a:endParaRPr lang="tr-TR"/>
        </a:p>
      </dgm:t>
    </dgm:pt>
    <dgm:pt modelId="{72EEF136-D6F9-724F-AFB6-483C04185D6C}" type="pres">
      <dgm:prSet presAssocID="{AEA440C7-004E-204B-A4B2-F77EDD851542}" presName="aSpace" presStyleCnt="0"/>
      <dgm:spPr/>
    </dgm:pt>
    <dgm:pt modelId="{4B3D8E41-86EB-8648-9EDD-2F51ECE22703}" type="pres">
      <dgm:prSet presAssocID="{B00A8841-88C1-D94C-B481-8077E4B4086C}" presName="aNode" presStyleLbl="fgAcc1" presStyleIdx="1" presStyleCnt="6">
        <dgm:presLayoutVars>
          <dgm:bulletEnabled val="1"/>
        </dgm:presLayoutVars>
      </dgm:prSet>
      <dgm:spPr/>
      <dgm:t>
        <a:bodyPr/>
        <a:lstStyle/>
        <a:p>
          <a:endParaRPr lang="tr-TR"/>
        </a:p>
      </dgm:t>
    </dgm:pt>
    <dgm:pt modelId="{69BD72CE-49C6-1449-9757-E1C410E7ABD5}" type="pres">
      <dgm:prSet presAssocID="{B00A8841-88C1-D94C-B481-8077E4B4086C}" presName="aSpace" presStyleCnt="0"/>
      <dgm:spPr/>
    </dgm:pt>
    <dgm:pt modelId="{F433481E-9A79-DF46-957E-8A0B2C483EE9}" type="pres">
      <dgm:prSet presAssocID="{E0A4F853-6217-6C41-9B15-577513446CD9}" presName="aNode" presStyleLbl="fgAcc1" presStyleIdx="2" presStyleCnt="6">
        <dgm:presLayoutVars>
          <dgm:bulletEnabled val="1"/>
        </dgm:presLayoutVars>
      </dgm:prSet>
      <dgm:spPr/>
      <dgm:t>
        <a:bodyPr/>
        <a:lstStyle/>
        <a:p>
          <a:endParaRPr lang="tr-TR"/>
        </a:p>
      </dgm:t>
    </dgm:pt>
    <dgm:pt modelId="{A831E8DA-AE86-C94B-8B5F-A1B2C779594F}" type="pres">
      <dgm:prSet presAssocID="{E0A4F853-6217-6C41-9B15-577513446CD9}" presName="aSpace" presStyleCnt="0"/>
      <dgm:spPr/>
    </dgm:pt>
    <dgm:pt modelId="{912886CE-73CE-9947-A266-3CA0F38444B6}" type="pres">
      <dgm:prSet presAssocID="{9F017C0E-C760-6440-A4A5-62B7182E9EC4}" presName="aNode" presStyleLbl="fgAcc1" presStyleIdx="3" presStyleCnt="6">
        <dgm:presLayoutVars>
          <dgm:bulletEnabled val="1"/>
        </dgm:presLayoutVars>
      </dgm:prSet>
      <dgm:spPr/>
      <dgm:t>
        <a:bodyPr/>
        <a:lstStyle/>
        <a:p>
          <a:endParaRPr lang="tr-TR"/>
        </a:p>
      </dgm:t>
    </dgm:pt>
    <dgm:pt modelId="{4B0455C6-A08E-1E4B-8814-EB0201355A67}" type="pres">
      <dgm:prSet presAssocID="{9F017C0E-C760-6440-A4A5-62B7182E9EC4}" presName="aSpace" presStyleCnt="0"/>
      <dgm:spPr/>
    </dgm:pt>
    <dgm:pt modelId="{191873CE-CCEF-4540-99AB-C60ED8E3F942}" type="pres">
      <dgm:prSet presAssocID="{BE022935-0AB8-3A41-ACBB-7D4E1FE78EBE}" presName="aNode" presStyleLbl="fgAcc1" presStyleIdx="4" presStyleCnt="6">
        <dgm:presLayoutVars>
          <dgm:bulletEnabled val="1"/>
        </dgm:presLayoutVars>
      </dgm:prSet>
      <dgm:spPr/>
      <dgm:t>
        <a:bodyPr/>
        <a:lstStyle/>
        <a:p>
          <a:endParaRPr lang="tr-TR"/>
        </a:p>
      </dgm:t>
    </dgm:pt>
    <dgm:pt modelId="{3C107015-A8B0-8647-B359-6DF69956EA72}" type="pres">
      <dgm:prSet presAssocID="{BE022935-0AB8-3A41-ACBB-7D4E1FE78EBE}" presName="aSpace" presStyleCnt="0"/>
      <dgm:spPr/>
    </dgm:pt>
    <dgm:pt modelId="{4D84BDDF-3765-AE4A-8B1A-BEA8CCFEB263}" type="pres">
      <dgm:prSet presAssocID="{7AD6A28A-51A8-1046-BE96-66D483913FEB}" presName="aNode" presStyleLbl="fgAcc1" presStyleIdx="5" presStyleCnt="6">
        <dgm:presLayoutVars>
          <dgm:bulletEnabled val="1"/>
        </dgm:presLayoutVars>
      </dgm:prSet>
      <dgm:spPr/>
      <dgm:t>
        <a:bodyPr/>
        <a:lstStyle/>
        <a:p>
          <a:endParaRPr lang="tr-TR"/>
        </a:p>
      </dgm:t>
    </dgm:pt>
    <dgm:pt modelId="{F6109E9F-CBA4-4A4E-B9C4-3FF3799DEF98}" type="pres">
      <dgm:prSet presAssocID="{7AD6A28A-51A8-1046-BE96-66D483913FEB}" presName="aSpace" presStyleCnt="0"/>
      <dgm:spPr/>
    </dgm:pt>
  </dgm:ptLst>
  <dgm:cxnLst>
    <dgm:cxn modelId="{959A7E38-A19A-274C-9277-EF941D574346}" type="presOf" srcId="{BE022935-0AB8-3A41-ACBB-7D4E1FE78EBE}" destId="{191873CE-CCEF-4540-99AB-C60ED8E3F942}" srcOrd="0" destOrd="0" presId="urn:microsoft.com/office/officeart/2005/8/layout/pyramid2"/>
    <dgm:cxn modelId="{F4E1230C-BE05-0643-9DDB-DF447C1BFED1}" srcId="{8D9373DB-55C1-0F4D-A6F8-CE2DD84F274F}" destId="{B00A8841-88C1-D94C-B481-8077E4B4086C}" srcOrd="1" destOrd="0" parTransId="{D268CDE8-E7FB-744F-9541-2ADC8097A1F3}" sibTransId="{83477B13-E91A-9944-8483-BFED49ECEA08}"/>
    <dgm:cxn modelId="{BE9F8757-640E-9E4F-AEE2-278E3E70842F}" type="presOf" srcId="{E0A4F853-6217-6C41-9B15-577513446CD9}" destId="{F433481E-9A79-DF46-957E-8A0B2C483EE9}" srcOrd="0" destOrd="0" presId="urn:microsoft.com/office/officeart/2005/8/layout/pyramid2"/>
    <dgm:cxn modelId="{42074501-D49A-7D4D-B7DC-1645E8228E71}" srcId="{8D9373DB-55C1-0F4D-A6F8-CE2DD84F274F}" destId="{AEA440C7-004E-204B-A4B2-F77EDD851542}" srcOrd="0" destOrd="0" parTransId="{1ACA8EEA-6597-7443-B749-A0340E94852F}" sibTransId="{D5E7F0F8-A0A7-6846-86CF-360FC9261DE9}"/>
    <dgm:cxn modelId="{748104AB-043E-1A46-AC3B-FFC211F2F789}" srcId="{8D9373DB-55C1-0F4D-A6F8-CE2DD84F274F}" destId="{7AD6A28A-51A8-1046-BE96-66D483913FEB}" srcOrd="5" destOrd="0" parTransId="{FBFD2E5B-DB44-374E-876E-76A3B9C50BAB}" sibTransId="{DA710A8A-FB5F-B843-B644-0ACFCBC54079}"/>
    <dgm:cxn modelId="{C7BAF335-5A69-7E40-92D9-E6F5C87177D2}" type="presOf" srcId="{9F017C0E-C760-6440-A4A5-62B7182E9EC4}" destId="{912886CE-73CE-9947-A266-3CA0F38444B6}" srcOrd="0" destOrd="0" presId="urn:microsoft.com/office/officeart/2005/8/layout/pyramid2"/>
    <dgm:cxn modelId="{ED0433E5-5793-7F4C-9AF0-C7552F2AA0BA}" type="presOf" srcId="{B00A8841-88C1-D94C-B481-8077E4B4086C}" destId="{4B3D8E41-86EB-8648-9EDD-2F51ECE22703}" srcOrd="0" destOrd="0" presId="urn:microsoft.com/office/officeart/2005/8/layout/pyramid2"/>
    <dgm:cxn modelId="{38FB7702-B706-DC41-91DA-50A68A331141}" type="presOf" srcId="{AEA440C7-004E-204B-A4B2-F77EDD851542}" destId="{72D94E5F-C089-DD46-85CC-3DE796366EB6}" srcOrd="0" destOrd="0" presId="urn:microsoft.com/office/officeart/2005/8/layout/pyramid2"/>
    <dgm:cxn modelId="{C66D590D-FB4F-A64C-A05E-48B7E8C097D2}" type="presOf" srcId="{8D9373DB-55C1-0F4D-A6F8-CE2DD84F274F}" destId="{47830D03-7736-0747-9641-DC5E19762F45}" srcOrd="0" destOrd="0" presId="urn:microsoft.com/office/officeart/2005/8/layout/pyramid2"/>
    <dgm:cxn modelId="{C968D633-A19B-2D4B-802A-7A890975D72C}" srcId="{8D9373DB-55C1-0F4D-A6F8-CE2DD84F274F}" destId="{E0A4F853-6217-6C41-9B15-577513446CD9}" srcOrd="2" destOrd="0" parTransId="{48E876A4-016A-C348-87E4-D238AA735CCB}" sibTransId="{C0A9FC2E-29D3-C744-8BCA-BFE978B854D5}"/>
    <dgm:cxn modelId="{D16C74CF-2D58-3C4F-8BFC-5CF451AC575D}" type="presOf" srcId="{7AD6A28A-51A8-1046-BE96-66D483913FEB}" destId="{4D84BDDF-3765-AE4A-8B1A-BEA8CCFEB263}" srcOrd="0" destOrd="0" presId="urn:microsoft.com/office/officeart/2005/8/layout/pyramid2"/>
    <dgm:cxn modelId="{8568D46E-5BB5-784C-A74B-ADD7DF65B287}" srcId="{8D9373DB-55C1-0F4D-A6F8-CE2DD84F274F}" destId="{9F017C0E-C760-6440-A4A5-62B7182E9EC4}" srcOrd="3" destOrd="0" parTransId="{FA05E600-39DF-2248-B084-3C213B9DE29F}" sibTransId="{8CBF417B-9537-CD48-8DC1-32C54545B025}"/>
    <dgm:cxn modelId="{A247973F-C092-1046-8ED1-E2E3E26F5842}" srcId="{8D9373DB-55C1-0F4D-A6F8-CE2DD84F274F}" destId="{BE022935-0AB8-3A41-ACBB-7D4E1FE78EBE}" srcOrd="4" destOrd="0" parTransId="{94204C5B-D735-F547-9749-24B1CBFAB9DF}" sibTransId="{AD57DBC6-81E8-8B45-88E4-4EAEEA8B84BB}"/>
    <dgm:cxn modelId="{33256BB1-39C3-1E4B-B13C-E7D4F29AD7D1}" type="presParOf" srcId="{47830D03-7736-0747-9641-DC5E19762F45}" destId="{DE391F65-98A0-7441-98AE-B9482CA00835}" srcOrd="0" destOrd="0" presId="urn:microsoft.com/office/officeart/2005/8/layout/pyramid2"/>
    <dgm:cxn modelId="{0610CBFA-AB32-9B4D-B989-2A2EA957C563}" type="presParOf" srcId="{47830D03-7736-0747-9641-DC5E19762F45}" destId="{8B7E68D2-74BB-E54A-8277-7E5DEDC5BA5D}" srcOrd="1" destOrd="0" presId="urn:microsoft.com/office/officeart/2005/8/layout/pyramid2"/>
    <dgm:cxn modelId="{F11BD2CA-9F2F-AF40-AA73-53DFBD3C11BE}" type="presParOf" srcId="{8B7E68D2-74BB-E54A-8277-7E5DEDC5BA5D}" destId="{72D94E5F-C089-DD46-85CC-3DE796366EB6}" srcOrd="0" destOrd="0" presId="urn:microsoft.com/office/officeart/2005/8/layout/pyramid2"/>
    <dgm:cxn modelId="{9C2261D6-0ED7-9C40-9CC0-F21AF796BCBA}" type="presParOf" srcId="{8B7E68D2-74BB-E54A-8277-7E5DEDC5BA5D}" destId="{72EEF136-D6F9-724F-AFB6-483C04185D6C}" srcOrd="1" destOrd="0" presId="urn:microsoft.com/office/officeart/2005/8/layout/pyramid2"/>
    <dgm:cxn modelId="{EF5EBA29-E586-DC4F-B791-81E627030D54}" type="presParOf" srcId="{8B7E68D2-74BB-E54A-8277-7E5DEDC5BA5D}" destId="{4B3D8E41-86EB-8648-9EDD-2F51ECE22703}" srcOrd="2" destOrd="0" presId="urn:microsoft.com/office/officeart/2005/8/layout/pyramid2"/>
    <dgm:cxn modelId="{A7EDEC88-28FA-7B4B-B149-F5D363261B03}" type="presParOf" srcId="{8B7E68D2-74BB-E54A-8277-7E5DEDC5BA5D}" destId="{69BD72CE-49C6-1449-9757-E1C410E7ABD5}" srcOrd="3" destOrd="0" presId="urn:microsoft.com/office/officeart/2005/8/layout/pyramid2"/>
    <dgm:cxn modelId="{E8E075DC-6FE9-3C4F-AF1F-21CE5AF08214}" type="presParOf" srcId="{8B7E68D2-74BB-E54A-8277-7E5DEDC5BA5D}" destId="{F433481E-9A79-DF46-957E-8A0B2C483EE9}" srcOrd="4" destOrd="0" presId="urn:microsoft.com/office/officeart/2005/8/layout/pyramid2"/>
    <dgm:cxn modelId="{49A574ED-EED9-D340-9B9C-65006946EAB1}" type="presParOf" srcId="{8B7E68D2-74BB-E54A-8277-7E5DEDC5BA5D}" destId="{A831E8DA-AE86-C94B-8B5F-A1B2C779594F}" srcOrd="5" destOrd="0" presId="urn:microsoft.com/office/officeart/2005/8/layout/pyramid2"/>
    <dgm:cxn modelId="{4254B833-0A4D-1F4E-A92B-E2CDCE27B870}" type="presParOf" srcId="{8B7E68D2-74BB-E54A-8277-7E5DEDC5BA5D}" destId="{912886CE-73CE-9947-A266-3CA0F38444B6}" srcOrd="6" destOrd="0" presId="urn:microsoft.com/office/officeart/2005/8/layout/pyramid2"/>
    <dgm:cxn modelId="{B066183F-B32E-3345-B07C-62EA1ED562B2}" type="presParOf" srcId="{8B7E68D2-74BB-E54A-8277-7E5DEDC5BA5D}" destId="{4B0455C6-A08E-1E4B-8814-EB0201355A67}" srcOrd="7" destOrd="0" presId="urn:microsoft.com/office/officeart/2005/8/layout/pyramid2"/>
    <dgm:cxn modelId="{C0272631-3BFE-774F-A939-0F0BB4081889}" type="presParOf" srcId="{8B7E68D2-74BB-E54A-8277-7E5DEDC5BA5D}" destId="{191873CE-CCEF-4540-99AB-C60ED8E3F942}" srcOrd="8" destOrd="0" presId="urn:microsoft.com/office/officeart/2005/8/layout/pyramid2"/>
    <dgm:cxn modelId="{997F548A-11D7-F240-9435-8DA02FCA1889}" type="presParOf" srcId="{8B7E68D2-74BB-E54A-8277-7E5DEDC5BA5D}" destId="{3C107015-A8B0-8647-B359-6DF69956EA72}" srcOrd="9" destOrd="0" presId="urn:microsoft.com/office/officeart/2005/8/layout/pyramid2"/>
    <dgm:cxn modelId="{D6ABFC68-2098-0642-AB06-24DCA93F66D1}" type="presParOf" srcId="{8B7E68D2-74BB-E54A-8277-7E5DEDC5BA5D}" destId="{4D84BDDF-3765-AE4A-8B1A-BEA8CCFEB263}" srcOrd="10" destOrd="0" presId="urn:microsoft.com/office/officeart/2005/8/layout/pyramid2"/>
    <dgm:cxn modelId="{57659005-7637-2142-8B70-C2C956EF2BC3}" type="presParOf" srcId="{8B7E68D2-74BB-E54A-8277-7E5DEDC5BA5D}" destId="{F6109E9F-CBA4-4A4E-B9C4-3FF3799DEF98}"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23.11.2022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9339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23.11.2022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553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23.11.2022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6014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23.11.2022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7670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C7A86C-B8FB-4777-BAE6-9345CFE41A73}" type="datetimeFigureOut">
              <a:rPr lang="tr-TR" smtClean="0"/>
              <a:t>23.11.2022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4612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79C7A86C-B8FB-4777-BAE6-9345CFE41A73}" type="datetimeFigureOut">
              <a:rPr lang="tr-TR" smtClean="0"/>
              <a:t>23.11.2022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12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79C7A86C-B8FB-4777-BAE6-9345CFE41A73}" type="datetimeFigureOut">
              <a:rPr lang="tr-TR" smtClean="0"/>
              <a:t>23.11.2022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6764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79C7A86C-B8FB-4777-BAE6-9345CFE41A73}" type="datetimeFigureOut">
              <a:rPr lang="tr-TR" smtClean="0"/>
              <a:t>23.11.2022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7354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7A86C-B8FB-4777-BAE6-9345CFE41A73}" type="datetimeFigureOut">
              <a:rPr lang="tr-TR" smtClean="0"/>
              <a:t>23.11.2022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07131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23.11.2022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97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23.11.2022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29908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7A86C-B8FB-4777-BAE6-9345CFE41A73}" type="datetimeFigureOut">
              <a:rPr lang="tr-TR" smtClean="0"/>
              <a:t>23.11.2022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A63FE-C2CC-48EB-AA42-80044E7FBFA0}" type="slidenum">
              <a:rPr lang="tr-TR" smtClean="0"/>
              <a:t>‹#›</a:t>
            </a:fld>
            <a:endParaRPr lang="tr-TR"/>
          </a:p>
        </p:txBody>
      </p:sp>
    </p:spTree>
    <p:extLst>
      <p:ext uri="{BB962C8B-B14F-4D97-AF65-F5344CB8AC3E}">
        <p14:creationId xmlns:p14="http://schemas.microsoft.com/office/powerpoint/2010/main" val="299134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sz="5400" b="1" dirty="0">
                <a:solidFill>
                  <a:schemeClr val="tx2">
                    <a:lumMod val="50000"/>
                  </a:schemeClr>
                </a:solidFill>
                <a:latin typeface="+mn-lt"/>
              </a:rPr>
              <a:t>Temel Hipertrofi Gelişimi – II</a:t>
            </a:r>
          </a:p>
        </p:txBody>
      </p:sp>
      <p:sp>
        <p:nvSpPr>
          <p:cNvPr id="4" name="Subtitle 3"/>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02603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normAutofit/>
          </a:bodyPr>
          <a:lstStyle/>
          <a:p>
            <a:r>
              <a:rPr lang="tr-TR" sz="3600" b="1" dirty="0">
                <a:solidFill>
                  <a:schemeClr val="tx2">
                    <a:lumMod val="75000"/>
                  </a:schemeClr>
                </a:solidFill>
                <a:latin typeface="+mn-lt"/>
              </a:rPr>
              <a:t>Kas Yetersizliği ile Bağlantılı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chemeClr val="tx2">
                    <a:lumMod val="50000"/>
                  </a:schemeClr>
                </a:solidFill>
              </a:rPr>
              <a:t>Uygulamanın maksimal hipertrofik bir yanıt ortaya çıkarmak için gerekli olduğuna inanılmaktadır.</a:t>
            </a:r>
          </a:p>
          <a:p>
            <a:r>
              <a:rPr lang="tr-TR" dirty="0">
                <a:solidFill>
                  <a:schemeClr val="tx2">
                    <a:lumMod val="50000"/>
                  </a:schemeClr>
                </a:solidFill>
              </a:rPr>
              <a:t>Tükenişe kadar gitmenin birincil </a:t>
            </a:r>
            <a:r>
              <a:rPr lang="tr-TR" dirty="0" err="1">
                <a:solidFill>
                  <a:schemeClr val="tx2">
                    <a:lumMod val="50000"/>
                  </a:schemeClr>
                </a:solidFill>
              </a:rPr>
              <a:t>gerekçişi</a:t>
            </a:r>
            <a:r>
              <a:rPr lang="tr-TR" dirty="0">
                <a:solidFill>
                  <a:schemeClr val="tx2">
                    <a:lumMod val="50000"/>
                  </a:schemeClr>
                </a:solidFill>
              </a:rPr>
              <a:t>, tüm lif türlerinde maksimum protein birikimini sağlamak için gerekli olan motor ünite alımını en üst düzeye çıkarmaktır. </a:t>
            </a:r>
          </a:p>
          <a:p>
            <a:r>
              <a:rPr lang="tr-TR" dirty="0">
                <a:solidFill>
                  <a:schemeClr val="tx2">
                    <a:lumMod val="50000"/>
                  </a:schemeClr>
                </a:solidFill>
              </a:rPr>
              <a:t>Motor ünitesinin aktivasyon derecesi muhtemelen yükün büyüklüğüne bağlıdır. </a:t>
            </a:r>
          </a:p>
          <a:p>
            <a:endParaRPr lang="tr-TR" dirty="0">
              <a:solidFill>
                <a:schemeClr val="tx2">
                  <a:lumMod val="50000"/>
                </a:schemeClr>
              </a:solidFill>
            </a:endParaRPr>
          </a:p>
        </p:txBody>
      </p:sp>
    </p:spTree>
    <p:extLst>
      <p:ext uri="{BB962C8B-B14F-4D97-AF65-F5344CB8AC3E}">
        <p14:creationId xmlns:p14="http://schemas.microsoft.com/office/powerpoint/2010/main" val="29702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normAutofit/>
          </a:bodyPr>
          <a:lstStyle/>
          <a:p>
            <a:r>
              <a:rPr lang="tr-TR" sz="3600" b="1" dirty="0">
                <a:solidFill>
                  <a:schemeClr val="tx2">
                    <a:lumMod val="75000"/>
                  </a:schemeClr>
                </a:solidFill>
                <a:latin typeface="+mn-lt"/>
              </a:rPr>
              <a:t>Kas Yetersizliği ile Bağlantılı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chemeClr val="tx2">
                    <a:lumMod val="50000"/>
                  </a:schemeClr>
                </a:solidFill>
              </a:rPr>
              <a:t>Araştırma biraz belirsiz kalsa da, hipertrofiye yönelik bir programda, özellikle önemli eğitim deneyimine sahip bireylerde, en azından bazı kümelerin başarısızlığa uğraması için mantıklı bir gerekçe vardır. Bu, hafif yük antrenmanı sırasında başarısızlığa yakınlık ile kas aktivasyonu arasındaki ilişki ve giderek daha fazla direnç antrenmanı deneyimi nedeniyle yüksek tekrarlamalı antrenman kullanıldığında özellikle önemli görünmektedir. </a:t>
            </a:r>
          </a:p>
        </p:txBody>
      </p:sp>
      <p:pic>
        <p:nvPicPr>
          <p:cNvPr id="3" name="Resim 2">
            <a:extLst>
              <a:ext uri="{FF2B5EF4-FFF2-40B4-BE49-F238E27FC236}">
                <a16:creationId xmlns:a16="http://schemas.microsoft.com/office/drawing/2014/main" xmlns="" id="{C5FC5AF3-5AD6-E00B-AE39-1B82E336A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547" y="3658306"/>
            <a:ext cx="4648906" cy="2789344"/>
          </a:xfrm>
          <a:prstGeom prst="rect">
            <a:avLst/>
          </a:prstGeom>
        </p:spPr>
      </p:pic>
    </p:spTree>
    <p:extLst>
      <p:ext uri="{BB962C8B-B14F-4D97-AF65-F5344CB8AC3E}">
        <p14:creationId xmlns:p14="http://schemas.microsoft.com/office/powerpoint/2010/main" val="139144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Frekansla İlgili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chemeClr val="tx2">
                    <a:lumMod val="50000"/>
                  </a:schemeClr>
                </a:solidFill>
              </a:rPr>
              <a:t>Antrenman sıklığı, genellikle bir hafta olmak üzere belirli bir süre içinde gerçekleştirilen egzersiz seanslarının sayısı ile ilgilidir.</a:t>
            </a:r>
          </a:p>
          <a:p>
            <a:r>
              <a:rPr lang="tr-TR" dirty="0">
                <a:solidFill>
                  <a:schemeClr val="tx2">
                    <a:lumMod val="50000"/>
                  </a:schemeClr>
                </a:solidFill>
              </a:rPr>
              <a:t>Hipertrofi eğitimi ile ilgili olarak, eğitim hacmini değiştirmek için sıklık değiştirilebilir. </a:t>
            </a:r>
          </a:p>
          <a:p>
            <a:pPr marL="0" indent="0">
              <a:buNone/>
            </a:pPr>
            <a:endParaRPr lang="tr-TR" dirty="0">
              <a:solidFill>
                <a:schemeClr val="tx2">
                  <a:lumMod val="50000"/>
                </a:schemeClr>
              </a:solidFill>
            </a:endParaRPr>
          </a:p>
          <a:p>
            <a:endParaRPr lang="tr-TR" dirty="0">
              <a:solidFill>
                <a:schemeClr val="tx2">
                  <a:lumMod val="50000"/>
                </a:schemeClr>
              </a:solidFill>
            </a:endParaRPr>
          </a:p>
          <a:p>
            <a:endParaRPr lang="tr-TR" dirty="0">
              <a:solidFill>
                <a:schemeClr val="tx2">
                  <a:lumMod val="50000"/>
                </a:schemeClr>
              </a:solidFill>
            </a:endParaRPr>
          </a:p>
          <a:p>
            <a:endParaRPr lang="tr-TR" dirty="0">
              <a:solidFill>
                <a:schemeClr val="tx2">
                  <a:lumMod val="50000"/>
                </a:schemeClr>
              </a:solidFill>
            </a:endParaRPr>
          </a:p>
        </p:txBody>
      </p:sp>
      <p:sp>
        <p:nvSpPr>
          <p:cNvPr id="2" name="Yuvarlatılmış Dikdörtgen 1">
            <a:extLst>
              <a:ext uri="{FF2B5EF4-FFF2-40B4-BE49-F238E27FC236}">
                <a16:creationId xmlns:a16="http://schemas.microsoft.com/office/drawing/2014/main" xmlns="" id="{91CF84F1-6FCE-B5D0-04EF-E7BD72BFD69D}"/>
              </a:ext>
            </a:extLst>
          </p:cNvPr>
          <p:cNvSpPr/>
          <p:nvPr/>
        </p:nvSpPr>
        <p:spPr>
          <a:xfrm>
            <a:off x="1106311" y="3556000"/>
            <a:ext cx="10247489" cy="1546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xmlns="" id="{E8B9F561-CC98-3438-E62B-7D30DDCA4B10}"/>
              </a:ext>
            </a:extLst>
          </p:cNvPr>
          <p:cNvSpPr txBox="1"/>
          <p:nvPr/>
        </p:nvSpPr>
        <p:spPr>
          <a:xfrm>
            <a:off x="2020711" y="3996267"/>
            <a:ext cx="9019822" cy="646331"/>
          </a:xfrm>
          <a:prstGeom prst="rect">
            <a:avLst/>
          </a:prstGeom>
          <a:noFill/>
        </p:spPr>
        <p:txBody>
          <a:bodyPr wrap="square" rtlCol="0">
            <a:spAutoFit/>
          </a:bodyPr>
          <a:lstStyle/>
          <a:p>
            <a:r>
              <a:rPr lang="tr-TR" dirty="0"/>
              <a:t>Erkek vücut geliştiricilerle yapılan bir anket, her kas grubunu haftada iki defadan fazla çalıştırdığını bildirmediğini ortaya koydu</a:t>
            </a:r>
          </a:p>
        </p:txBody>
      </p:sp>
    </p:spTree>
    <p:extLst>
      <p:ext uri="{BB962C8B-B14F-4D97-AF65-F5344CB8AC3E}">
        <p14:creationId xmlns:p14="http://schemas.microsoft.com/office/powerpoint/2010/main" val="305679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Frekansla İlgili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chemeClr val="tx2">
                    <a:lumMod val="50000"/>
                  </a:schemeClr>
                </a:solidFill>
              </a:rPr>
              <a:t>Genel hipertrofi eğitim kılavuzları, aynı kas grubu için direnç antrenmanları arasında </a:t>
            </a:r>
            <a:r>
              <a:rPr lang="tr-TR" u="sng" dirty="0">
                <a:solidFill>
                  <a:schemeClr val="tx2">
                    <a:lumMod val="50000"/>
                  </a:schemeClr>
                </a:solidFill>
              </a:rPr>
              <a:t>en az </a:t>
            </a:r>
            <a:r>
              <a:rPr lang="tr-TR" b="1" u="sng" dirty="0">
                <a:solidFill>
                  <a:schemeClr val="tx2">
                    <a:lumMod val="50000"/>
                  </a:schemeClr>
                </a:solidFill>
              </a:rPr>
              <a:t>48 saat </a:t>
            </a:r>
            <a:r>
              <a:rPr lang="tr-TR" dirty="0">
                <a:solidFill>
                  <a:schemeClr val="tx2">
                    <a:lumMod val="50000"/>
                  </a:schemeClr>
                </a:solidFill>
              </a:rPr>
              <a:t>dinlenilmesi önermektedir </a:t>
            </a:r>
          </a:p>
          <a:p>
            <a:r>
              <a:rPr lang="tr-TR" dirty="0">
                <a:solidFill>
                  <a:schemeClr val="tx2">
                    <a:lumMod val="50000"/>
                  </a:schemeClr>
                </a:solidFill>
              </a:rPr>
              <a:t>48 saate kadar süren kas protein sentezinden önceki antrenmanın kas protein birikimini tamamen bozduğu tahmin edilmektedir.</a:t>
            </a:r>
          </a:p>
          <a:p>
            <a:endParaRPr lang="tr-TR" dirty="0">
              <a:solidFill>
                <a:schemeClr val="tx2">
                  <a:lumMod val="50000"/>
                </a:schemeClr>
              </a:solidFill>
            </a:endParaRPr>
          </a:p>
          <a:p>
            <a:endParaRPr lang="tr-TR" dirty="0">
              <a:solidFill>
                <a:schemeClr val="tx2">
                  <a:lumMod val="50000"/>
                </a:schemeClr>
              </a:solidFill>
            </a:endParaRPr>
          </a:p>
          <a:p>
            <a:endParaRPr lang="tr-TR" dirty="0">
              <a:solidFill>
                <a:schemeClr val="tx2">
                  <a:lumMod val="50000"/>
                </a:schemeClr>
              </a:solidFill>
            </a:endParaRPr>
          </a:p>
        </p:txBody>
      </p:sp>
      <p:sp>
        <p:nvSpPr>
          <p:cNvPr id="7" name="Tek Köşesi Kesik Dikdörtgen 6">
            <a:extLst>
              <a:ext uri="{FF2B5EF4-FFF2-40B4-BE49-F238E27FC236}">
                <a16:creationId xmlns:a16="http://schemas.microsoft.com/office/drawing/2014/main" xmlns="" id="{761A4977-A5D7-8A5C-DA8B-28430EB59DFF}"/>
              </a:ext>
            </a:extLst>
          </p:cNvPr>
          <p:cNvSpPr/>
          <p:nvPr/>
        </p:nvSpPr>
        <p:spPr>
          <a:xfrm>
            <a:off x="1557867" y="3646311"/>
            <a:ext cx="9437511" cy="147884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xmlns="" id="{FF6B6FAB-07AB-195B-AE4B-2B457BFF3BC8}"/>
              </a:ext>
            </a:extLst>
          </p:cNvPr>
          <p:cNvSpPr txBox="1"/>
          <p:nvPr/>
        </p:nvSpPr>
        <p:spPr>
          <a:xfrm>
            <a:off x="1896533" y="3928533"/>
            <a:ext cx="8365067" cy="923330"/>
          </a:xfrm>
          <a:prstGeom prst="rect">
            <a:avLst/>
          </a:prstGeom>
          <a:noFill/>
        </p:spPr>
        <p:txBody>
          <a:bodyPr wrap="square" rtlCol="0">
            <a:spAutoFit/>
          </a:bodyPr>
          <a:lstStyle/>
          <a:p>
            <a:r>
              <a:rPr lang="tr-TR" dirty="0" err="1"/>
              <a:t>Split</a:t>
            </a:r>
            <a:r>
              <a:rPr lang="tr-TR" dirty="0"/>
              <a:t> (bölgesel) antrenman, seans başına kas grubu başına daha fazla çalışma hacmine izin vererek, hacim ve hipertrofi arasındaki doz-yanıt ilişkisi yoluyla </a:t>
            </a:r>
            <a:r>
              <a:rPr lang="tr-TR" u="sng" dirty="0"/>
              <a:t>kas adaptasyonlarını potansiyel olarak artırır.</a:t>
            </a:r>
          </a:p>
        </p:txBody>
      </p:sp>
    </p:spTree>
    <p:extLst>
      <p:ext uri="{BB962C8B-B14F-4D97-AF65-F5344CB8AC3E}">
        <p14:creationId xmlns:p14="http://schemas.microsoft.com/office/powerpoint/2010/main" val="43999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Frekansla İlgili Hipertrofi Mekanizmaları</a:t>
            </a:r>
          </a:p>
        </p:txBody>
      </p:sp>
      <p:pic>
        <p:nvPicPr>
          <p:cNvPr id="3" name="Resim 2">
            <a:extLst>
              <a:ext uri="{FF2B5EF4-FFF2-40B4-BE49-F238E27FC236}">
                <a16:creationId xmlns:a16="http://schemas.microsoft.com/office/drawing/2014/main" xmlns="" id="{F30ED1E7-EBB9-9D7F-505B-7DDE5C344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34" y="1637595"/>
            <a:ext cx="10085331" cy="3882672"/>
          </a:xfrm>
          <a:prstGeom prst="rect">
            <a:avLst/>
          </a:prstGeom>
        </p:spPr>
      </p:pic>
    </p:spTree>
    <p:extLst>
      <p:ext uri="{BB962C8B-B14F-4D97-AF65-F5344CB8AC3E}">
        <p14:creationId xmlns:p14="http://schemas.microsoft.com/office/powerpoint/2010/main" val="49855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Frekansla İlgili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chemeClr val="tx2">
                    <a:lumMod val="50000"/>
                  </a:schemeClr>
                </a:solidFill>
              </a:rPr>
              <a:t>Alternatif olarak, orta ila yüksek hacimler gerçekleştirildiğinde (haftada kas başına&gt; 10 set), daha yüksek antrenman frekansları (haftada en az iki kez) daha iyi hacim yönetimi sağlar ve böylece daha fazla kas adaptasyonunu kolaylaştırır. </a:t>
            </a:r>
          </a:p>
          <a:p>
            <a:r>
              <a:rPr lang="tr-TR" dirty="0">
                <a:solidFill>
                  <a:schemeClr val="tx2">
                    <a:lumMod val="50000"/>
                  </a:schemeClr>
                </a:solidFill>
              </a:rPr>
              <a:t>Hem Total Body hem de </a:t>
            </a:r>
            <a:r>
              <a:rPr lang="tr-TR" dirty="0" err="1">
                <a:solidFill>
                  <a:schemeClr val="tx2">
                    <a:lumMod val="50000"/>
                  </a:schemeClr>
                </a:solidFill>
              </a:rPr>
              <a:t>Split</a:t>
            </a:r>
            <a:r>
              <a:rPr lang="tr-TR" dirty="0">
                <a:solidFill>
                  <a:schemeClr val="tx2">
                    <a:lumMod val="50000"/>
                  </a:schemeClr>
                </a:solidFill>
              </a:rPr>
              <a:t> antrenman uygulanabilir stratejileri olsa da, antrenmanları vücut bölgesine göre bölmek (örneğin, üst ve alt, itme ve çekme) daha yüksek hacimlerde antrenman yaparken daha etkili olabilir, çünkü daha yüksek haftalık frekanslara (ve dolayısıyla daha kısa seanslara) izin verirken egzersizler arasında daha fazla kas iyileşmesi sağlar.</a:t>
            </a:r>
          </a:p>
          <a:p>
            <a:endParaRPr lang="tr-TR" dirty="0">
              <a:solidFill>
                <a:schemeClr val="tx2">
                  <a:lumMod val="50000"/>
                </a:schemeClr>
              </a:solidFill>
            </a:endParaRPr>
          </a:p>
          <a:p>
            <a:endParaRPr lang="tr-TR" dirty="0">
              <a:solidFill>
                <a:schemeClr val="tx2">
                  <a:lumMod val="50000"/>
                </a:schemeClr>
              </a:solidFill>
            </a:endParaRPr>
          </a:p>
        </p:txBody>
      </p:sp>
    </p:spTree>
    <p:extLst>
      <p:ext uri="{BB962C8B-B14F-4D97-AF65-F5344CB8AC3E}">
        <p14:creationId xmlns:p14="http://schemas.microsoft.com/office/powerpoint/2010/main" val="153722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Frekansla İlgili Hipertrofi Mekanizmaları</a:t>
            </a:r>
          </a:p>
        </p:txBody>
      </p:sp>
      <p:pic>
        <p:nvPicPr>
          <p:cNvPr id="7" name="Resim 6">
            <a:extLst>
              <a:ext uri="{FF2B5EF4-FFF2-40B4-BE49-F238E27FC236}">
                <a16:creationId xmlns:a16="http://schemas.microsoft.com/office/drawing/2014/main" xmlns="" id="{057AE865-F1A1-5E59-463F-8F7ABAC08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033" y="1374735"/>
            <a:ext cx="7291934" cy="4856339"/>
          </a:xfrm>
          <a:prstGeom prst="rect">
            <a:avLst/>
          </a:prstGeom>
        </p:spPr>
      </p:pic>
    </p:spTree>
    <p:extLst>
      <p:ext uri="{BB962C8B-B14F-4D97-AF65-F5344CB8AC3E}">
        <p14:creationId xmlns:p14="http://schemas.microsoft.com/office/powerpoint/2010/main" val="392819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ROM Hipertrofi Üzerine Etkisi</a:t>
            </a:r>
          </a:p>
        </p:txBody>
      </p:sp>
      <p:sp>
        <p:nvSpPr>
          <p:cNvPr id="5" name="Content Placeholder 4"/>
          <p:cNvSpPr>
            <a:spLocks noGrp="1"/>
          </p:cNvSpPr>
          <p:nvPr>
            <p:ph idx="1"/>
          </p:nvPr>
        </p:nvSpPr>
        <p:spPr>
          <a:xfrm>
            <a:off x="838200" y="1463040"/>
            <a:ext cx="10515600" cy="4713923"/>
          </a:xfrm>
        </p:spPr>
        <p:txBody>
          <a:bodyPr/>
          <a:lstStyle/>
          <a:p>
            <a:r>
              <a:rPr lang="tr-TR" dirty="0">
                <a:solidFill>
                  <a:schemeClr val="tx2">
                    <a:lumMod val="50000"/>
                  </a:schemeClr>
                </a:solidFill>
              </a:rPr>
              <a:t>Yapısal </a:t>
            </a:r>
            <a:r>
              <a:rPr lang="tr-TR" i="1" dirty="0">
                <a:solidFill>
                  <a:schemeClr val="tx2">
                    <a:lumMod val="50000"/>
                  </a:schemeClr>
                </a:solidFill>
              </a:rPr>
              <a:t>anatomi</a:t>
            </a:r>
            <a:r>
              <a:rPr lang="tr-TR" dirty="0">
                <a:solidFill>
                  <a:schemeClr val="tx2">
                    <a:lumMod val="50000"/>
                  </a:schemeClr>
                </a:solidFill>
              </a:rPr>
              <a:t> ve </a:t>
            </a:r>
            <a:r>
              <a:rPr lang="tr-TR" i="1" dirty="0">
                <a:solidFill>
                  <a:schemeClr val="tx2">
                    <a:lumMod val="50000"/>
                  </a:schemeClr>
                </a:solidFill>
              </a:rPr>
              <a:t>kinesiyolojinin</a:t>
            </a:r>
            <a:r>
              <a:rPr lang="tr-TR" dirty="0">
                <a:solidFill>
                  <a:schemeClr val="tx2">
                    <a:lumMod val="50000"/>
                  </a:schemeClr>
                </a:solidFill>
              </a:rPr>
              <a:t> temel ilkeleri, verilen egzersizler için kasların farklı eklem açılarında daha fazla katkısı olduğunu belirler.</a:t>
            </a:r>
          </a:p>
          <a:p>
            <a:r>
              <a:rPr lang="tr-TR" dirty="0">
                <a:solidFill>
                  <a:schemeClr val="tx2">
                    <a:lumMod val="50000"/>
                  </a:schemeClr>
                </a:solidFill>
              </a:rPr>
              <a:t>Maksimum kas gelişimi, tam bir ROM ile eğitim gerektirir. Bu nedenle, tam ROM hareketleri hipertrofi odaklı bir programın temelini oluşturmalıdır.</a:t>
            </a:r>
          </a:p>
          <a:p>
            <a:endParaRPr lang="tr-TR" dirty="0">
              <a:solidFill>
                <a:schemeClr val="tx2">
                  <a:lumMod val="50000"/>
                </a:schemeClr>
              </a:solidFill>
            </a:endParaRPr>
          </a:p>
        </p:txBody>
      </p:sp>
      <p:pic>
        <p:nvPicPr>
          <p:cNvPr id="9" name="Resim 8">
            <a:extLst>
              <a:ext uri="{FF2B5EF4-FFF2-40B4-BE49-F238E27FC236}">
                <a16:creationId xmlns:a16="http://schemas.microsoft.com/office/drawing/2014/main" xmlns="" id="{685D6C41-C41C-1CC1-90A6-347E16EAE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510845"/>
            <a:ext cx="7772400" cy="3108960"/>
          </a:xfrm>
          <a:prstGeom prst="rect">
            <a:avLst/>
          </a:prstGeom>
        </p:spPr>
      </p:pic>
    </p:spTree>
    <p:extLst>
      <p:ext uri="{BB962C8B-B14F-4D97-AF65-F5344CB8AC3E}">
        <p14:creationId xmlns:p14="http://schemas.microsoft.com/office/powerpoint/2010/main" val="63797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ROM Hipertrofi Üzerine Etkisi</a:t>
            </a:r>
          </a:p>
        </p:txBody>
      </p:sp>
      <p:sp>
        <p:nvSpPr>
          <p:cNvPr id="5" name="Content Placeholder 4"/>
          <p:cNvSpPr>
            <a:spLocks noGrp="1"/>
          </p:cNvSpPr>
          <p:nvPr>
            <p:ph idx="1"/>
          </p:nvPr>
        </p:nvSpPr>
        <p:spPr>
          <a:xfrm>
            <a:off x="838200" y="1463040"/>
            <a:ext cx="10515600" cy="4713923"/>
          </a:xfrm>
        </p:spPr>
        <p:txBody>
          <a:bodyPr/>
          <a:lstStyle/>
          <a:p>
            <a:r>
              <a:rPr lang="tr-TR" dirty="0">
                <a:solidFill>
                  <a:srgbClr val="262626"/>
                </a:solidFill>
              </a:rPr>
              <a:t>H</a:t>
            </a:r>
            <a:r>
              <a:rPr lang="tr-TR" b="0" i="0" dirty="0">
                <a:solidFill>
                  <a:srgbClr val="262626"/>
                </a:solidFill>
                <a:effectLst/>
              </a:rPr>
              <a:t>areket aralığı (ROM)önemli bir parametre olacaktır.</a:t>
            </a:r>
            <a:r>
              <a:rPr lang="tr-TR" b="1" i="0" dirty="0">
                <a:solidFill>
                  <a:srgbClr val="262626"/>
                </a:solidFill>
                <a:effectLst/>
              </a:rPr>
              <a:t> </a:t>
            </a:r>
            <a:r>
              <a:rPr lang="tr-TR" b="0" i="0" dirty="0">
                <a:solidFill>
                  <a:srgbClr val="262626"/>
                </a:solidFill>
                <a:effectLst/>
              </a:rPr>
              <a:t>Tam hareket açıklığı genellikle daha fazla kas hipertrofisine neden olur, ancak kısmi ROM, bölgeye özgü hipertrofiye neden olabilir. </a:t>
            </a:r>
          </a:p>
          <a:p>
            <a:pPr marL="0" indent="0">
              <a:buNone/>
            </a:pPr>
            <a:endParaRPr lang="tr-TR" dirty="0">
              <a:solidFill>
                <a:schemeClr val="tx2">
                  <a:lumMod val="50000"/>
                </a:schemeClr>
              </a:solidFill>
            </a:endParaRPr>
          </a:p>
        </p:txBody>
      </p:sp>
      <p:sp>
        <p:nvSpPr>
          <p:cNvPr id="2" name="Metin kutusu 1">
            <a:extLst>
              <a:ext uri="{FF2B5EF4-FFF2-40B4-BE49-F238E27FC236}">
                <a16:creationId xmlns:a16="http://schemas.microsoft.com/office/drawing/2014/main" xmlns="" id="{1CC30AA7-CBB9-00A9-64B5-72B1E388BAC9}"/>
              </a:ext>
            </a:extLst>
          </p:cNvPr>
          <p:cNvSpPr txBox="1"/>
          <p:nvPr/>
        </p:nvSpPr>
        <p:spPr>
          <a:xfrm>
            <a:off x="1636888" y="3601156"/>
            <a:ext cx="9460089" cy="1107996"/>
          </a:xfrm>
          <a:prstGeom prst="rect">
            <a:avLst/>
          </a:prstGeom>
          <a:noFill/>
        </p:spPr>
        <p:txBody>
          <a:bodyPr wrap="square" rtlCol="0">
            <a:spAutoFit/>
          </a:bodyPr>
          <a:lstStyle/>
          <a:p>
            <a:r>
              <a:rPr lang="tr-TR" sz="5400" dirty="0"/>
              <a:t>ROM		KASILMA		</a:t>
            </a:r>
            <a:r>
              <a:rPr lang="tr-TR" sz="6600" dirty="0">
                <a:solidFill>
                  <a:srgbClr val="FFFF00"/>
                </a:solidFill>
              </a:rPr>
              <a:t>GAINZ</a:t>
            </a:r>
            <a:r>
              <a:rPr lang="tr-TR" dirty="0"/>
              <a:t> </a:t>
            </a:r>
          </a:p>
        </p:txBody>
      </p:sp>
      <p:sp>
        <p:nvSpPr>
          <p:cNvPr id="3" name="Yukarı Ok 2">
            <a:extLst>
              <a:ext uri="{FF2B5EF4-FFF2-40B4-BE49-F238E27FC236}">
                <a16:creationId xmlns:a16="http://schemas.microsoft.com/office/drawing/2014/main" xmlns="" id="{9E7FA751-A229-9A66-06A2-8B84F89B1A73}"/>
              </a:ext>
            </a:extLst>
          </p:cNvPr>
          <p:cNvSpPr/>
          <p:nvPr/>
        </p:nvSpPr>
        <p:spPr>
          <a:xfrm>
            <a:off x="3098800" y="3695932"/>
            <a:ext cx="491067" cy="6390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karı Ok 5">
            <a:extLst>
              <a:ext uri="{FF2B5EF4-FFF2-40B4-BE49-F238E27FC236}">
                <a16:creationId xmlns:a16="http://schemas.microsoft.com/office/drawing/2014/main" xmlns="" id="{2392654A-AB6A-E370-566C-8CE3DE30E8DA}"/>
              </a:ext>
            </a:extLst>
          </p:cNvPr>
          <p:cNvSpPr/>
          <p:nvPr/>
        </p:nvSpPr>
        <p:spPr>
          <a:xfrm>
            <a:off x="7021689" y="3695932"/>
            <a:ext cx="491067" cy="6390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karı Ok 6">
            <a:extLst>
              <a:ext uri="{FF2B5EF4-FFF2-40B4-BE49-F238E27FC236}">
                <a16:creationId xmlns:a16="http://schemas.microsoft.com/office/drawing/2014/main" xmlns="" id="{9A17CC20-A112-7BC0-5693-73A2C0935AFA}"/>
              </a:ext>
            </a:extLst>
          </p:cNvPr>
          <p:cNvSpPr/>
          <p:nvPr/>
        </p:nvSpPr>
        <p:spPr>
          <a:xfrm>
            <a:off x="10453511" y="3695932"/>
            <a:ext cx="491067" cy="6390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70544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ROM Hipertrofi Üzerine Etkisi</a:t>
            </a:r>
          </a:p>
        </p:txBody>
      </p:sp>
      <p:sp>
        <p:nvSpPr>
          <p:cNvPr id="5" name="Content Placeholder 4"/>
          <p:cNvSpPr>
            <a:spLocks noGrp="1"/>
          </p:cNvSpPr>
          <p:nvPr>
            <p:ph idx="1"/>
          </p:nvPr>
        </p:nvSpPr>
        <p:spPr>
          <a:xfrm>
            <a:off x="838200" y="1463040"/>
            <a:ext cx="10515600" cy="4713923"/>
          </a:xfrm>
        </p:spPr>
        <p:txBody>
          <a:bodyPr/>
          <a:lstStyle/>
          <a:p>
            <a:r>
              <a:rPr lang="tr-TR" dirty="0">
                <a:solidFill>
                  <a:srgbClr val="262626"/>
                </a:solidFill>
              </a:rPr>
              <a:t>Eklem sağlığı açısından </a:t>
            </a:r>
            <a:r>
              <a:rPr lang="tr-TR" b="1" u="sng" dirty="0">
                <a:solidFill>
                  <a:srgbClr val="262626"/>
                </a:solidFill>
              </a:rPr>
              <a:t>FULL ROM</a:t>
            </a:r>
            <a:r>
              <a:rPr lang="tr-TR" dirty="0">
                <a:solidFill>
                  <a:srgbClr val="262626"/>
                </a:solidFill>
              </a:rPr>
              <a:t>’un daha sağlıklı olduğunu daire yapılan çalışmalar mevcuttur. </a:t>
            </a:r>
          </a:p>
          <a:p>
            <a:r>
              <a:rPr lang="tr-TR" b="0" i="0" dirty="0">
                <a:solidFill>
                  <a:srgbClr val="262626"/>
                </a:solidFill>
                <a:effectLst/>
              </a:rPr>
              <a:t>ROM kası uyaran mekanik gerilimdir.</a:t>
            </a:r>
          </a:p>
          <a:p>
            <a:r>
              <a:rPr lang="tr-TR" dirty="0">
                <a:solidFill>
                  <a:srgbClr val="262626"/>
                </a:solidFill>
              </a:rPr>
              <a:t>ROM eklem hareket açıklığı ifade eder.</a:t>
            </a:r>
            <a:endParaRPr lang="tr-TR" b="0" i="0" dirty="0">
              <a:solidFill>
                <a:srgbClr val="262626"/>
              </a:solidFill>
              <a:effectLst/>
            </a:endParaRPr>
          </a:p>
          <a:p>
            <a:pPr marL="0" indent="0">
              <a:buNone/>
            </a:pPr>
            <a:endParaRPr lang="tr-TR" dirty="0">
              <a:solidFill>
                <a:schemeClr val="tx2">
                  <a:lumMod val="50000"/>
                </a:schemeClr>
              </a:solidFill>
            </a:endParaRPr>
          </a:p>
        </p:txBody>
      </p:sp>
      <p:pic>
        <p:nvPicPr>
          <p:cNvPr id="9" name="Resim 8">
            <a:extLst>
              <a:ext uri="{FF2B5EF4-FFF2-40B4-BE49-F238E27FC236}">
                <a16:creationId xmlns:a16="http://schemas.microsoft.com/office/drawing/2014/main" xmlns="" id="{861BB47D-791B-4B57-8F14-300C59398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579" y="3383844"/>
            <a:ext cx="5417665" cy="3050487"/>
          </a:xfrm>
          <a:prstGeom prst="rect">
            <a:avLst/>
          </a:prstGeom>
        </p:spPr>
      </p:pic>
    </p:spTree>
    <p:extLst>
      <p:ext uri="{BB962C8B-B14F-4D97-AF65-F5344CB8AC3E}">
        <p14:creationId xmlns:p14="http://schemas.microsoft.com/office/powerpoint/2010/main" val="228011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1227" y="110595"/>
            <a:ext cx="10515600" cy="2157942"/>
          </a:xfrm>
        </p:spPr>
        <p:txBody>
          <a:bodyPr/>
          <a:lstStyle/>
          <a:p>
            <a:r>
              <a:rPr lang="tr-TR" b="1" dirty="0">
                <a:solidFill>
                  <a:schemeClr val="tx2">
                    <a:lumMod val="50000"/>
                  </a:schemeClr>
                </a:solidFill>
                <a:latin typeface="+mn-lt"/>
              </a:rPr>
              <a:t>Temel Hipertrofi Gelişimi – II</a:t>
            </a:r>
          </a:p>
        </p:txBody>
      </p:sp>
      <p:sp>
        <p:nvSpPr>
          <p:cNvPr id="5" name="Text Placeholder 4"/>
          <p:cNvSpPr>
            <a:spLocks noGrp="1"/>
          </p:cNvSpPr>
          <p:nvPr>
            <p:ph type="body" idx="1"/>
          </p:nvPr>
        </p:nvSpPr>
        <p:spPr>
          <a:xfrm>
            <a:off x="651226" y="2749374"/>
            <a:ext cx="10626373" cy="3448226"/>
          </a:xfrm>
        </p:spPr>
        <p:txBody>
          <a:bodyPr>
            <a:normAutofit/>
          </a:bodyPr>
          <a:lstStyle/>
          <a:p>
            <a:r>
              <a:rPr lang="tr-TR" sz="2000" b="1" dirty="0">
                <a:solidFill>
                  <a:schemeClr val="tx2">
                    <a:lumMod val="75000"/>
                  </a:schemeClr>
                </a:solidFill>
              </a:rPr>
              <a:t>Yük ile İlgili Hipertrofi Mekanizmaları </a:t>
            </a:r>
          </a:p>
          <a:p>
            <a:r>
              <a:rPr lang="tr-TR" sz="2000" b="1" dirty="0">
                <a:solidFill>
                  <a:schemeClr val="tx2">
                    <a:lumMod val="75000"/>
                  </a:schemeClr>
                </a:solidFill>
              </a:rPr>
              <a:t>Kas Yetersizliği ile Bağlantılı Hipertrofi Mekanizmaları</a:t>
            </a:r>
          </a:p>
          <a:p>
            <a:r>
              <a:rPr lang="tr-TR" sz="2000" b="1" dirty="0">
                <a:solidFill>
                  <a:schemeClr val="tx2">
                    <a:lumMod val="75000"/>
                  </a:schemeClr>
                </a:solidFill>
              </a:rPr>
              <a:t>Büyüklük Prensibi ve Motor Ünite Güçlendirmesi</a:t>
            </a:r>
          </a:p>
          <a:p>
            <a:r>
              <a:rPr lang="tr-TR" sz="2000" b="1" dirty="0">
                <a:solidFill>
                  <a:schemeClr val="tx2">
                    <a:lumMod val="75000"/>
                  </a:schemeClr>
                </a:solidFill>
              </a:rPr>
              <a:t>Frekansla İlgili Hipertrofi Mekanizmaları</a:t>
            </a:r>
          </a:p>
          <a:p>
            <a:r>
              <a:rPr lang="tr-TR" sz="2000" b="1" dirty="0">
                <a:solidFill>
                  <a:schemeClr val="tx2">
                    <a:lumMod val="75000"/>
                  </a:schemeClr>
                </a:solidFill>
              </a:rPr>
              <a:t>Hareket Aralığı ile İlgili Hipertrofi Mekanizmaları</a:t>
            </a:r>
          </a:p>
          <a:p>
            <a:r>
              <a:rPr lang="tr-TR" sz="2000" b="1" dirty="0">
                <a:solidFill>
                  <a:schemeClr val="tx2">
                    <a:lumMod val="75000"/>
                  </a:schemeClr>
                </a:solidFill>
              </a:rPr>
              <a:t>ROM Hipertrofi Üzerine Etkisi </a:t>
            </a:r>
          </a:p>
          <a:p>
            <a:r>
              <a:rPr lang="tr-TR" sz="2000" b="1" dirty="0">
                <a:solidFill>
                  <a:schemeClr val="tx2">
                    <a:lumMod val="75000"/>
                  </a:schemeClr>
                </a:solidFill>
              </a:rPr>
              <a:t>Bar Hızı Gerilimi Altındaki Zaman ile İlgili Hipertrofi Mekanizmaları</a:t>
            </a:r>
          </a:p>
          <a:p>
            <a:r>
              <a:rPr lang="tr-TR" sz="2000" b="1" dirty="0">
                <a:solidFill>
                  <a:schemeClr val="tx2">
                    <a:lumMod val="75000"/>
                  </a:schemeClr>
                </a:solidFill>
              </a:rPr>
              <a:t>Kas Kasılması ile İlgili Hipertrofi Mekanizmaları </a:t>
            </a:r>
          </a:p>
          <a:p>
            <a:endParaRPr lang="tr-TR" sz="2000" dirty="0"/>
          </a:p>
        </p:txBody>
      </p:sp>
    </p:spTree>
    <p:extLst>
      <p:ext uri="{BB962C8B-B14F-4D97-AF65-F5344CB8AC3E}">
        <p14:creationId xmlns:p14="http://schemas.microsoft.com/office/powerpoint/2010/main" val="260619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ROM Hipertrofi Üzerine Etkisi</a:t>
            </a:r>
          </a:p>
        </p:txBody>
      </p:sp>
      <p:pic>
        <p:nvPicPr>
          <p:cNvPr id="7" name="Resim 6">
            <a:extLst>
              <a:ext uri="{FF2B5EF4-FFF2-40B4-BE49-F238E27FC236}">
                <a16:creationId xmlns:a16="http://schemas.microsoft.com/office/drawing/2014/main" xmlns="" id="{A1CC9938-FF2F-66B7-CCAC-26F820D47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196" y="1064568"/>
            <a:ext cx="5258315" cy="5240276"/>
          </a:xfrm>
          <a:prstGeom prst="rect">
            <a:avLst/>
          </a:prstGeom>
        </p:spPr>
      </p:pic>
      <p:pic>
        <p:nvPicPr>
          <p:cNvPr id="9" name="Resim 8">
            <a:extLst>
              <a:ext uri="{FF2B5EF4-FFF2-40B4-BE49-F238E27FC236}">
                <a16:creationId xmlns:a16="http://schemas.microsoft.com/office/drawing/2014/main" xmlns="" id="{21118E5A-30B5-1B91-E8ED-4A123B85C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507" y="1064569"/>
            <a:ext cx="5258315" cy="5312246"/>
          </a:xfrm>
          <a:prstGeom prst="rect">
            <a:avLst/>
          </a:prstGeom>
        </p:spPr>
      </p:pic>
    </p:spTree>
    <p:extLst>
      <p:ext uri="{BB962C8B-B14F-4D97-AF65-F5344CB8AC3E}">
        <p14:creationId xmlns:p14="http://schemas.microsoft.com/office/powerpoint/2010/main" val="3252704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Bar Hızı Gerilimi Altındaki Zaman ile İlgili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rgbClr val="262626"/>
                </a:solidFill>
              </a:rPr>
              <a:t>Geleneksel antrenman yöntemlerinde; bir yandan maksimum güvenlik sağlanırken, aynı zamanda kasın gerilime karşı tepkisini, aynı zamanda hipertrofi ve kuvvet kazanımlarını da en üst düzeye çıkarmak için hareketin hızı kontrol edilir.</a:t>
            </a:r>
            <a:endParaRPr lang="tr-TR" b="0" i="0" dirty="0">
              <a:solidFill>
                <a:srgbClr val="262626"/>
              </a:solidFill>
              <a:effectLst/>
            </a:endParaRPr>
          </a:p>
          <a:p>
            <a:pPr marL="0" indent="0">
              <a:buNone/>
            </a:pPr>
            <a:endParaRPr lang="tr-TR" dirty="0">
              <a:solidFill>
                <a:schemeClr val="tx2">
                  <a:lumMod val="50000"/>
                </a:schemeClr>
              </a:solidFill>
            </a:endParaRPr>
          </a:p>
        </p:txBody>
      </p:sp>
      <p:pic>
        <p:nvPicPr>
          <p:cNvPr id="3" name="Resim 2">
            <a:extLst>
              <a:ext uri="{FF2B5EF4-FFF2-40B4-BE49-F238E27FC236}">
                <a16:creationId xmlns:a16="http://schemas.microsoft.com/office/drawing/2014/main" xmlns="" id="{5B3A37C5-FEF7-6152-3821-006122E9B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50" y="1842206"/>
            <a:ext cx="7327900" cy="5499100"/>
          </a:xfrm>
          <a:prstGeom prst="rect">
            <a:avLst/>
          </a:prstGeom>
        </p:spPr>
      </p:pic>
    </p:spTree>
    <p:extLst>
      <p:ext uri="{BB962C8B-B14F-4D97-AF65-F5344CB8AC3E}">
        <p14:creationId xmlns:p14="http://schemas.microsoft.com/office/powerpoint/2010/main" val="402773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Bar Hızı Gerilimi Altındaki Zaman ile İlgili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rgbClr val="262626"/>
                </a:solidFill>
              </a:rPr>
              <a:t>Özgüllük ilkesine göre, bir hareketin antrenman sırasında çalışılma hızı, maksimum performans kazanımlarının elde edildiği hızı da belirleyecektir </a:t>
            </a:r>
            <a:r>
              <a:rPr lang="tr-TR" dirty="0">
                <a:solidFill>
                  <a:schemeClr val="tx2"/>
                </a:solidFill>
              </a:rPr>
              <a:t>(</a:t>
            </a:r>
            <a:r>
              <a:rPr lang="tr-TR" dirty="0" err="1">
                <a:solidFill>
                  <a:schemeClr val="tx2"/>
                </a:solidFill>
              </a:rPr>
              <a:t>Morrisey</a:t>
            </a:r>
            <a:r>
              <a:rPr lang="tr-TR" dirty="0">
                <a:solidFill>
                  <a:schemeClr val="tx2"/>
                </a:solidFill>
              </a:rPr>
              <a:t>, Harman ve Johnson, 1995)</a:t>
            </a:r>
          </a:p>
          <a:p>
            <a:endParaRPr lang="tr-TR" b="0" i="0" dirty="0">
              <a:solidFill>
                <a:schemeClr val="tx2"/>
              </a:solidFill>
              <a:effectLst/>
            </a:endParaRPr>
          </a:p>
          <a:p>
            <a:r>
              <a:rPr lang="tr-TR" b="0" i="0" dirty="0">
                <a:solidFill>
                  <a:srgbClr val="262626"/>
                </a:solidFill>
                <a:effectLst/>
              </a:rPr>
              <a:t>Hız düşük seviye</a:t>
            </a:r>
            <a:r>
              <a:rPr lang="tr-TR" dirty="0">
                <a:solidFill>
                  <a:srgbClr val="262626"/>
                </a:solidFill>
              </a:rPr>
              <a:t>de tutulursa, o </a:t>
            </a:r>
            <a:r>
              <a:rPr lang="tr-TR" dirty="0" err="1">
                <a:solidFill>
                  <a:srgbClr val="262626"/>
                </a:solidFill>
              </a:rPr>
              <a:t>zamn</a:t>
            </a:r>
            <a:r>
              <a:rPr lang="tr-TR" dirty="0">
                <a:solidFill>
                  <a:srgbClr val="262626"/>
                </a:solidFill>
              </a:rPr>
              <a:t> kas-sinir sistemi düşük hızlarda performans sergilemeye uygun </a:t>
            </a:r>
            <a:r>
              <a:rPr lang="tr-TR" dirty="0" err="1">
                <a:solidFill>
                  <a:srgbClr val="262626"/>
                </a:solidFill>
              </a:rPr>
              <a:t>haraket</a:t>
            </a:r>
            <a:r>
              <a:rPr lang="tr-TR" dirty="0">
                <a:solidFill>
                  <a:srgbClr val="262626"/>
                </a:solidFill>
              </a:rPr>
              <a:t> edecektir.</a:t>
            </a:r>
            <a:endParaRPr lang="tr-TR" b="0" i="0" dirty="0">
              <a:effectLst/>
            </a:endParaRPr>
          </a:p>
          <a:p>
            <a:pPr marL="0" indent="0">
              <a:buNone/>
            </a:pPr>
            <a:endParaRPr lang="tr-TR" dirty="0">
              <a:solidFill>
                <a:schemeClr val="tx2">
                  <a:lumMod val="50000"/>
                </a:schemeClr>
              </a:solidFill>
            </a:endParaRPr>
          </a:p>
        </p:txBody>
      </p:sp>
    </p:spTree>
    <p:extLst>
      <p:ext uri="{BB962C8B-B14F-4D97-AF65-F5344CB8AC3E}">
        <p14:creationId xmlns:p14="http://schemas.microsoft.com/office/powerpoint/2010/main" val="102285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Bar Hızı Gerilimi Altındaki Zaman ile İlgili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rgbClr val="262626"/>
                </a:solidFill>
              </a:rPr>
              <a:t>Hareket hızı, antrenman sırasında tekrarlarınızı tamamladığınız hızı ifade eder. Spesifik olarak, hareketin üç farklı aşamasının her biri için harcanan süre</a:t>
            </a:r>
          </a:p>
          <a:p>
            <a:r>
              <a:rPr lang="tr-TR" b="0" i="0" dirty="0">
                <a:solidFill>
                  <a:schemeClr val="tx2"/>
                </a:solidFill>
                <a:effectLst/>
              </a:rPr>
              <a:t>Kontrollü ancak patlayıcı hareket  muhtemelen daha fazla lifleri uyarır ve daha yavaş hareketler daha küçük motor ünitelerini daha iyi uyarabilir.</a:t>
            </a:r>
          </a:p>
          <a:p>
            <a:pPr marL="0" indent="0">
              <a:buNone/>
            </a:pPr>
            <a:endParaRPr lang="tr-TR" dirty="0">
              <a:solidFill>
                <a:schemeClr val="tx2">
                  <a:lumMod val="50000"/>
                </a:schemeClr>
              </a:solidFill>
            </a:endParaRPr>
          </a:p>
        </p:txBody>
      </p:sp>
    </p:spTree>
    <p:extLst>
      <p:ext uri="{BB962C8B-B14F-4D97-AF65-F5344CB8AC3E}">
        <p14:creationId xmlns:p14="http://schemas.microsoft.com/office/powerpoint/2010/main" val="415576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400" b="1" dirty="0">
                <a:solidFill>
                  <a:schemeClr val="tx2">
                    <a:lumMod val="75000"/>
                  </a:schemeClr>
                </a:solidFill>
                <a:latin typeface="+mn-lt"/>
              </a:rPr>
              <a:t>Bar Hızı Gerilimi Altındaki Zaman ile İlgili Hipertrofi Mekanizmaları</a:t>
            </a:r>
            <a:endParaRPr lang="tr-TR" b="1" dirty="0">
              <a:solidFill>
                <a:schemeClr val="tx2">
                  <a:lumMod val="50000"/>
                </a:schemeClr>
              </a:solidFill>
              <a:latin typeface="+mn-lt"/>
            </a:endParaRPr>
          </a:p>
        </p:txBody>
      </p:sp>
      <p:graphicFrame>
        <p:nvGraphicFramePr>
          <p:cNvPr id="4" name="İçerik Yer Tutucusu 3">
            <a:extLst>
              <a:ext uri="{FF2B5EF4-FFF2-40B4-BE49-F238E27FC236}">
                <a16:creationId xmlns:a16="http://schemas.microsoft.com/office/drawing/2014/main" xmlns="" id="{3EED26D7-7E7A-1C3E-9538-A6F9FA8658D4}"/>
              </a:ext>
            </a:extLst>
          </p:cNvPr>
          <p:cNvGraphicFramePr>
            <a:graphicFrameLocks noGrp="1"/>
          </p:cNvGraphicFramePr>
          <p:nvPr>
            <p:ph idx="1"/>
            <p:extLst>
              <p:ext uri="{D42A27DB-BD31-4B8C-83A1-F6EECF244321}">
                <p14:modId xmlns:p14="http://schemas.microsoft.com/office/powerpoint/2010/main" val="23762232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a:extLst>
              <a:ext uri="{FF2B5EF4-FFF2-40B4-BE49-F238E27FC236}">
                <a16:creationId xmlns:a16="http://schemas.microsoft.com/office/drawing/2014/main" xmlns="" id="{DB1D23DB-3E4C-6C11-9F18-1444A18615D0}"/>
              </a:ext>
            </a:extLst>
          </p:cNvPr>
          <p:cNvSpPr txBox="1"/>
          <p:nvPr/>
        </p:nvSpPr>
        <p:spPr>
          <a:xfrm rot="17796809">
            <a:off x="1905049" y="3820506"/>
            <a:ext cx="4986867" cy="369332"/>
          </a:xfrm>
          <a:prstGeom prst="rect">
            <a:avLst/>
          </a:prstGeom>
          <a:noFill/>
        </p:spPr>
        <p:txBody>
          <a:bodyPr wrap="square" rtlCol="0">
            <a:spAutoFit/>
          </a:bodyPr>
          <a:lstStyle/>
          <a:p>
            <a:r>
              <a:rPr lang="tr-TR" b="1" dirty="0">
                <a:solidFill>
                  <a:srgbClr val="0070C0"/>
                </a:solidFill>
              </a:rPr>
              <a:t>HAREKET HIZINI KONTROL ETMENİN YARARLARI</a:t>
            </a:r>
          </a:p>
        </p:txBody>
      </p:sp>
    </p:spTree>
    <p:extLst>
      <p:ext uri="{BB962C8B-B14F-4D97-AF65-F5344CB8AC3E}">
        <p14:creationId xmlns:p14="http://schemas.microsoft.com/office/powerpoint/2010/main" val="353114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75339"/>
            <a:ext cx="10515600" cy="4701624"/>
          </a:xfrm>
        </p:spPr>
        <p:txBody>
          <a:bodyPr>
            <a:normAutofit/>
          </a:bodyPr>
          <a:lstStyle/>
          <a:p>
            <a:r>
              <a:rPr lang="tr-TR" sz="3200" dirty="0">
                <a:solidFill>
                  <a:schemeClr val="tx2">
                    <a:lumMod val="50000"/>
                  </a:schemeClr>
                </a:solidFill>
              </a:rPr>
              <a:t>Kas Kasılmaları isometrik, konsantrik (eş merkezli) ve eksantrik (dış merkezli) olarak sınıflandırılabilir.</a:t>
            </a:r>
          </a:p>
          <a:p>
            <a:r>
              <a:rPr lang="tr-TR" sz="3200" dirty="0">
                <a:solidFill>
                  <a:schemeClr val="tx2">
                    <a:lumMod val="50000"/>
                  </a:schemeClr>
                </a:solidFill>
              </a:rPr>
              <a:t>Araştırmalar en büyük performans artışının antrenman sırasında belirli bir kas üzerinde çalışılırken amaç faaliyetin benzeri kasılma türünün kullanılmasıyla </a:t>
            </a:r>
            <a:r>
              <a:rPr lang="tr-TR" sz="3200" dirty="0" err="1">
                <a:solidFill>
                  <a:schemeClr val="tx2">
                    <a:lumMod val="50000"/>
                  </a:schemeClr>
                </a:solidFill>
              </a:rPr>
              <a:t>sağlanabilidiğini</a:t>
            </a:r>
            <a:r>
              <a:rPr lang="tr-TR" sz="3200" dirty="0">
                <a:solidFill>
                  <a:schemeClr val="tx2">
                    <a:lumMod val="50000"/>
                  </a:schemeClr>
                </a:solidFill>
              </a:rPr>
              <a:t> göstermektedir. (</a:t>
            </a:r>
            <a:r>
              <a:rPr lang="tr-TR" sz="3200" dirty="0" err="1">
                <a:solidFill>
                  <a:schemeClr val="tx2">
                    <a:lumMod val="50000"/>
                  </a:schemeClr>
                </a:solidFill>
              </a:rPr>
              <a:t>Morrisay</a:t>
            </a:r>
            <a:r>
              <a:rPr lang="tr-TR" sz="3200" dirty="0">
                <a:solidFill>
                  <a:schemeClr val="tx2">
                    <a:lumMod val="50000"/>
                  </a:schemeClr>
                </a:solidFill>
              </a:rPr>
              <a:t>, Harman ve Johnson, 1995)</a:t>
            </a:r>
          </a:p>
        </p:txBody>
      </p:sp>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a:solidFill>
                  <a:schemeClr val="tx2">
                    <a:lumMod val="75000"/>
                  </a:schemeClr>
                </a:solidFill>
                <a:latin typeface="+mn-lt"/>
              </a:rPr>
              <a:t>Kas Kasılması ile İlgili Hipertrofi Mekanizmaları</a:t>
            </a:r>
            <a:endParaRPr lang="tr-TR" sz="4000" b="1" dirty="0">
              <a:solidFill>
                <a:schemeClr val="tx2">
                  <a:lumMod val="50000"/>
                </a:schemeClr>
              </a:solidFill>
              <a:latin typeface="+mn-lt"/>
            </a:endParaRPr>
          </a:p>
        </p:txBody>
      </p:sp>
    </p:spTree>
    <p:extLst>
      <p:ext uri="{BB962C8B-B14F-4D97-AF65-F5344CB8AC3E}">
        <p14:creationId xmlns:p14="http://schemas.microsoft.com/office/powerpoint/2010/main" val="415895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75339"/>
            <a:ext cx="10515600" cy="4701624"/>
          </a:xfrm>
        </p:spPr>
        <p:txBody>
          <a:bodyPr>
            <a:normAutofit/>
          </a:bodyPr>
          <a:lstStyle/>
          <a:p>
            <a:r>
              <a:rPr lang="tr-TR" sz="3200" dirty="0">
                <a:solidFill>
                  <a:schemeClr val="tx2">
                    <a:lumMod val="50000"/>
                  </a:schemeClr>
                </a:solidFill>
              </a:rPr>
              <a:t>Kas Kasılmaları isometrik, konsantrik (eş merkezli) ve eksantrik (dış merkezli) olarak sınıflandırılabilir.</a:t>
            </a:r>
          </a:p>
          <a:p>
            <a:r>
              <a:rPr lang="tr-TR" sz="3200" dirty="0">
                <a:solidFill>
                  <a:schemeClr val="tx2">
                    <a:lumMod val="50000"/>
                  </a:schemeClr>
                </a:solidFill>
              </a:rPr>
              <a:t>Araştırmalar en büyük performans artışının antrenman sırasında belirli bir kas üzerinde çalışılırken amaç faaliyetin benzeri kasılma türünün kullanılmasıyla </a:t>
            </a:r>
            <a:r>
              <a:rPr lang="tr-TR" sz="3200" dirty="0" err="1">
                <a:solidFill>
                  <a:schemeClr val="tx2">
                    <a:lumMod val="50000"/>
                  </a:schemeClr>
                </a:solidFill>
              </a:rPr>
              <a:t>sağlanabilidiğini</a:t>
            </a:r>
            <a:r>
              <a:rPr lang="tr-TR" sz="3200" dirty="0">
                <a:solidFill>
                  <a:schemeClr val="tx2">
                    <a:lumMod val="50000"/>
                  </a:schemeClr>
                </a:solidFill>
              </a:rPr>
              <a:t> göstermektedir. (</a:t>
            </a:r>
            <a:r>
              <a:rPr lang="tr-TR" sz="3200" dirty="0" err="1">
                <a:solidFill>
                  <a:schemeClr val="tx2">
                    <a:lumMod val="50000"/>
                  </a:schemeClr>
                </a:solidFill>
              </a:rPr>
              <a:t>Morrisay</a:t>
            </a:r>
            <a:r>
              <a:rPr lang="tr-TR" sz="3200" dirty="0">
                <a:solidFill>
                  <a:schemeClr val="tx2">
                    <a:lumMod val="50000"/>
                  </a:schemeClr>
                </a:solidFill>
              </a:rPr>
              <a:t>, Harman ve Johnson, 1995)</a:t>
            </a:r>
          </a:p>
        </p:txBody>
      </p:sp>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a:solidFill>
                  <a:schemeClr val="tx2">
                    <a:lumMod val="75000"/>
                  </a:schemeClr>
                </a:solidFill>
                <a:latin typeface="+mn-lt"/>
              </a:rPr>
              <a:t>Kas Kasılması ile İlgili Hipertrofi Mekanizmaları</a:t>
            </a:r>
            <a:endParaRPr lang="tr-TR" sz="4000" b="1" dirty="0">
              <a:solidFill>
                <a:schemeClr val="tx2">
                  <a:lumMod val="50000"/>
                </a:schemeClr>
              </a:solidFill>
              <a:latin typeface="+mn-lt"/>
            </a:endParaRPr>
          </a:p>
        </p:txBody>
      </p:sp>
    </p:spTree>
    <p:extLst>
      <p:ext uri="{BB962C8B-B14F-4D97-AF65-F5344CB8AC3E}">
        <p14:creationId xmlns:p14="http://schemas.microsoft.com/office/powerpoint/2010/main" val="228472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75339"/>
            <a:ext cx="10515600" cy="4701624"/>
          </a:xfrm>
        </p:spPr>
        <p:txBody>
          <a:bodyPr>
            <a:normAutofit/>
          </a:bodyPr>
          <a:lstStyle/>
          <a:p>
            <a:r>
              <a:rPr lang="tr-TR" sz="3200" dirty="0">
                <a:solidFill>
                  <a:schemeClr val="tx2">
                    <a:lumMod val="50000"/>
                  </a:schemeClr>
                </a:solidFill>
              </a:rPr>
              <a:t>Üç temel kas hareketi türü konsatrik, eksantrik ve izometriktir. Mekanik olarak, eksantrik eylemlerin en büyük anabolik yanıtı ürettiği spekülasyonunun mantıklı bir temeli vardır ve araştırmalar genellikle bu tür kas hareketlerine odaklanır. Eksantrik kuvvet, konsantrik kuvvetten yaklaşık% 20 ila% 50 daha fazladır ve egzersiz sırasında daha ağır yüklemeye izin verir. </a:t>
            </a:r>
          </a:p>
        </p:txBody>
      </p:sp>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a:solidFill>
                  <a:schemeClr val="tx2">
                    <a:lumMod val="75000"/>
                  </a:schemeClr>
                </a:solidFill>
                <a:latin typeface="+mn-lt"/>
              </a:rPr>
              <a:t>Kas Kasılması ile İlgili Hipertrofi Mekanizmaları</a:t>
            </a:r>
            <a:endParaRPr lang="tr-TR" sz="4000" b="1" dirty="0">
              <a:solidFill>
                <a:schemeClr val="tx2">
                  <a:lumMod val="50000"/>
                </a:schemeClr>
              </a:solidFill>
              <a:latin typeface="+mn-lt"/>
            </a:endParaRPr>
          </a:p>
        </p:txBody>
      </p:sp>
    </p:spTree>
    <p:extLst>
      <p:ext uri="{BB962C8B-B14F-4D97-AF65-F5344CB8AC3E}">
        <p14:creationId xmlns:p14="http://schemas.microsoft.com/office/powerpoint/2010/main" val="2006413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75339"/>
            <a:ext cx="10515600" cy="4701624"/>
          </a:xfrm>
        </p:spPr>
        <p:txBody>
          <a:bodyPr>
            <a:normAutofit/>
          </a:bodyPr>
          <a:lstStyle/>
          <a:p>
            <a:r>
              <a:rPr lang="tr-TR" sz="3200" dirty="0">
                <a:solidFill>
                  <a:schemeClr val="tx2">
                    <a:lumMod val="50000"/>
                  </a:schemeClr>
                </a:solidFill>
              </a:rPr>
              <a:t>Konsantrik ve eksantrik kas hareketleri, kas liflerini farklı şekillerde devreye sokuyor ve farklı sinyal tepkileriyle sonuçlanıyor. Kas liflerinde ve fasiküllerinde farklı morfolojik adaptasyonlar sonuçlar elde ediyor. Bu nedenle, </a:t>
            </a:r>
            <a:r>
              <a:rPr lang="tr-TR" sz="3200" u="sng" dirty="0">
                <a:solidFill>
                  <a:schemeClr val="tx2">
                    <a:lumMod val="50000"/>
                  </a:schemeClr>
                </a:solidFill>
              </a:rPr>
              <a:t>hipertrofik yanıtı en üst düzeye çıkarmak için </a:t>
            </a:r>
            <a:r>
              <a:rPr lang="tr-TR" sz="3200" dirty="0">
                <a:solidFill>
                  <a:schemeClr val="tx2">
                    <a:lumMod val="50000"/>
                  </a:schemeClr>
                </a:solidFill>
              </a:rPr>
              <a:t>antrenman sırasında hem </a:t>
            </a:r>
            <a:r>
              <a:rPr lang="tr-TR" sz="3200" b="1" dirty="0">
                <a:solidFill>
                  <a:schemeClr val="tx2">
                    <a:lumMod val="50000"/>
                  </a:schemeClr>
                </a:solidFill>
              </a:rPr>
              <a:t>konsantrik</a:t>
            </a:r>
            <a:r>
              <a:rPr lang="tr-TR" sz="3200" dirty="0">
                <a:solidFill>
                  <a:schemeClr val="tx2">
                    <a:lumMod val="50000"/>
                  </a:schemeClr>
                </a:solidFill>
              </a:rPr>
              <a:t> hem de </a:t>
            </a:r>
            <a:r>
              <a:rPr lang="tr-TR" sz="3200" b="1" dirty="0">
                <a:solidFill>
                  <a:schemeClr val="tx2">
                    <a:lumMod val="50000"/>
                  </a:schemeClr>
                </a:solidFill>
              </a:rPr>
              <a:t>eksantrik</a:t>
            </a:r>
            <a:r>
              <a:rPr lang="tr-TR" sz="3200" dirty="0">
                <a:solidFill>
                  <a:schemeClr val="tx2">
                    <a:lumMod val="50000"/>
                  </a:schemeClr>
                </a:solidFill>
              </a:rPr>
              <a:t> fazlara dikkat edilmelidir.</a:t>
            </a:r>
          </a:p>
        </p:txBody>
      </p:sp>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a:solidFill>
                  <a:schemeClr val="tx2">
                    <a:lumMod val="75000"/>
                  </a:schemeClr>
                </a:solidFill>
                <a:latin typeface="+mn-lt"/>
              </a:rPr>
              <a:t>Kas Kasılması ile İlgili Hipertrofi Mekanizmaları</a:t>
            </a:r>
            <a:endParaRPr lang="tr-TR" sz="4000" b="1" dirty="0">
              <a:solidFill>
                <a:schemeClr val="tx2">
                  <a:lumMod val="50000"/>
                </a:schemeClr>
              </a:solidFill>
              <a:latin typeface="+mn-lt"/>
            </a:endParaRPr>
          </a:p>
        </p:txBody>
      </p:sp>
    </p:spTree>
    <p:extLst>
      <p:ext uri="{BB962C8B-B14F-4D97-AF65-F5344CB8AC3E}">
        <p14:creationId xmlns:p14="http://schemas.microsoft.com/office/powerpoint/2010/main" val="40067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75339"/>
            <a:ext cx="10515600" cy="4701624"/>
          </a:xfrm>
        </p:spPr>
        <p:txBody>
          <a:bodyPr>
            <a:normAutofit/>
          </a:bodyPr>
          <a:lstStyle/>
          <a:p>
            <a:r>
              <a:rPr lang="tr-TR" sz="3200" dirty="0">
                <a:solidFill>
                  <a:schemeClr val="tx2">
                    <a:lumMod val="50000"/>
                  </a:schemeClr>
                </a:solidFill>
              </a:rPr>
              <a:t>Hipertrofi odaklı eğitim programlarına hem konsantrik hem de eksantrik eylemler dahil edilmelidir. Bu eylemler, büyüme açısından birbirini tamamlıyor.</a:t>
            </a:r>
          </a:p>
        </p:txBody>
      </p:sp>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a:solidFill>
                  <a:schemeClr val="tx2">
                    <a:lumMod val="75000"/>
                  </a:schemeClr>
                </a:solidFill>
                <a:latin typeface="+mn-lt"/>
              </a:rPr>
              <a:t>Kas Kasılması ile İlgili Hipertrofi Mekanizmaları</a:t>
            </a:r>
            <a:endParaRPr lang="tr-TR" sz="4000" b="1" dirty="0">
              <a:solidFill>
                <a:schemeClr val="tx2">
                  <a:lumMod val="50000"/>
                </a:schemeClr>
              </a:solidFill>
              <a:latin typeface="+mn-lt"/>
            </a:endParaRPr>
          </a:p>
        </p:txBody>
      </p:sp>
      <p:pic>
        <p:nvPicPr>
          <p:cNvPr id="3" name="Resim 2">
            <a:extLst>
              <a:ext uri="{FF2B5EF4-FFF2-40B4-BE49-F238E27FC236}">
                <a16:creationId xmlns:a16="http://schemas.microsoft.com/office/drawing/2014/main" xmlns="" id="{3E61FFA9-D403-C1A4-3625-C8D244ED1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78" y="2849562"/>
            <a:ext cx="7193844" cy="3428005"/>
          </a:xfrm>
          <a:prstGeom prst="rect">
            <a:avLst/>
          </a:prstGeom>
        </p:spPr>
      </p:pic>
    </p:spTree>
    <p:extLst>
      <p:ext uri="{BB962C8B-B14F-4D97-AF65-F5344CB8AC3E}">
        <p14:creationId xmlns:p14="http://schemas.microsoft.com/office/powerpoint/2010/main" val="214459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Yük ile İlgili Hipertrofi Mekanizmaları</a:t>
            </a:r>
            <a:endParaRPr lang="tr-TR" b="1" dirty="0">
              <a:solidFill>
                <a:schemeClr val="tx2">
                  <a:lumMod val="50000"/>
                </a:schemeClr>
              </a:solidFill>
              <a:latin typeface="+mn-lt"/>
            </a:endParaRPr>
          </a:p>
        </p:txBody>
      </p:sp>
      <p:sp>
        <p:nvSpPr>
          <p:cNvPr id="5" name="Content Placeholder 4"/>
          <p:cNvSpPr>
            <a:spLocks noGrp="1"/>
          </p:cNvSpPr>
          <p:nvPr>
            <p:ph idx="1"/>
          </p:nvPr>
        </p:nvSpPr>
        <p:spPr>
          <a:xfrm>
            <a:off x="838200" y="1463040"/>
            <a:ext cx="10515600" cy="4713923"/>
          </a:xfrm>
        </p:spPr>
        <p:txBody>
          <a:bodyPr/>
          <a:lstStyle/>
          <a:p>
            <a:r>
              <a:rPr lang="tr-TR" dirty="0">
                <a:solidFill>
                  <a:schemeClr val="tx2">
                    <a:lumMod val="50000"/>
                  </a:schemeClr>
                </a:solidFill>
              </a:rPr>
              <a:t>Kaldırılan yük, ağırlık antrenmanlarında </a:t>
            </a:r>
            <a:r>
              <a:rPr lang="tr-TR" u="sng" dirty="0">
                <a:solidFill>
                  <a:schemeClr val="tx2">
                    <a:lumMod val="50000"/>
                  </a:schemeClr>
                </a:solidFill>
              </a:rPr>
              <a:t>en önemli </a:t>
            </a:r>
            <a:r>
              <a:rPr lang="tr-TR" dirty="0">
                <a:solidFill>
                  <a:schemeClr val="tx2">
                    <a:lumMod val="50000"/>
                  </a:schemeClr>
                </a:solidFill>
              </a:rPr>
              <a:t>faktörlerden biri olarak sayılır.</a:t>
            </a:r>
          </a:p>
          <a:p>
            <a:r>
              <a:rPr lang="tr-TR" dirty="0">
                <a:solidFill>
                  <a:schemeClr val="tx2">
                    <a:lumMod val="50000"/>
                  </a:schemeClr>
                </a:solidFill>
              </a:rPr>
              <a:t>Yük yoğunluğu, belirli bir egzersizde kullanılan </a:t>
            </a:r>
            <a:r>
              <a:rPr lang="tr-TR" b="1" dirty="0">
                <a:solidFill>
                  <a:schemeClr val="tx2">
                    <a:lumMod val="50000"/>
                  </a:schemeClr>
                </a:solidFill>
              </a:rPr>
              <a:t>1RM</a:t>
            </a:r>
            <a:r>
              <a:rPr lang="tr-TR" dirty="0">
                <a:solidFill>
                  <a:schemeClr val="tx2">
                    <a:lumMod val="50000"/>
                  </a:schemeClr>
                </a:solidFill>
              </a:rPr>
              <a:t> yüzdesini ifade eder.</a:t>
            </a:r>
          </a:p>
          <a:p>
            <a:endParaRPr lang="tr-TR" dirty="0">
              <a:solidFill>
                <a:schemeClr val="tx2">
                  <a:lumMod val="50000"/>
                </a:schemeClr>
              </a:solidFill>
            </a:endParaRPr>
          </a:p>
          <a:p>
            <a:endParaRPr lang="tr-TR" dirty="0">
              <a:solidFill>
                <a:schemeClr val="tx2">
                  <a:lumMod val="50000"/>
                </a:schemeClr>
              </a:solidFill>
            </a:endParaRPr>
          </a:p>
        </p:txBody>
      </p:sp>
      <p:pic>
        <p:nvPicPr>
          <p:cNvPr id="3" name="Resim 2">
            <a:extLst>
              <a:ext uri="{FF2B5EF4-FFF2-40B4-BE49-F238E27FC236}">
                <a16:creationId xmlns:a16="http://schemas.microsoft.com/office/drawing/2014/main" xmlns="" id="{22E9EAA8-5F90-619A-12C6-9E3E73765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688645"/>
            <a:ext cx="7772400" cy="2307961"/>
          </a:xfrm>
          <a:prstGeom prst="rect">
            <a:avLst/>
          </a:prstGeom>
        </p:spPr>
      </p:pic>
    </p:spTree>
    <p:extLst>
      <p:ext uri="{BB962C8B-B14F-4D97-AF65-F5344CB8AC3E}">
        <p14:creationId xmlns:p14="http://schemas.microsoft.com/office/powerpoint/2010/main" val="416126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8800" b="1" dirty="0">
                <a:solidFill>
                  <a:schemeClr val="tx2">
                    <a:lumMod val="75000"/>
                  </a:schemeClr>
                </a:solidFill>
                <a:latin typeface="+mn-lt"/>
              </a:rPr>
              <a:t>SORU&amp;</a:t>
            </a:r>
            <a:r>
              <a:rPr lang="tr-TR" sz="8800" dirty="0">
                <a:solidFill>
                  <a:schemeClr val="tx2">
                    <a:lumMod val="75000"/>
                  </a:schemeClr>
                </a:solidFill>
                <a:latin typeface="+mn-lt"/>
              </a:rPr>
              <a:t>CEVAP</a:t>
            </a:r>
            <a:endParaRPr lang="tr-TR" sz="8800" dirty="0">
              <a:solidFill>
                <a:schemeClr val="tx2">
                  <a:lumMod val="50000"/>
                </a:schemeClr>
              </a:solidFill>
              <a:latin typeface="+mn-lt"/>
            </a:endParaRPr>
          </a:p>
        </p:txBody>
      </p:sp>
      <p:pic>
        <p:nvPicPr>
          <p:cNvPr id="8" name="Resim 7">
            <a:extLst>
              <a:ext uri="{FF2B5EF4-FFF2-40B4-BE49-F238E27FC236}">
                <a16:creationId xmlns:a16="http://schemas.microsoft.com/office/drawing/2014/main" xmlns="" id="{8681A04E-0095-761A-44EC-A34B65291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000" y="902700"/>
            <a:ext cx="4128000" cy="6096584"/>
          </a:xfrm>
          <a:prstGeom prst="rect">
            <a:avLst/>
          </a:prstGeom>
        </p:spPr>
      </p:pic>
    </p:spTree>
    <p:extLst>
      <p:ext uri="{BB962C8B-B14F-4D97-AF65-F5344CB8AC3E}">
        <p14:creationId xmlns:p14="http://schemas.microsoft.com/office/powerpoint/2010/main" val="2964798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838200" y="491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8800" b="1" dirty="0">
                <a:solidFill>
                  <a:schemeClr val="tx2">
                    <a:lumMod val="75000"/>
                  </a:schemeClr>
                </a:solidFill>
                <a:latin typeface="+mn-lt"/>
              </a:rPr>
              <a:t>KAYNAKÇA</a:t>
            </a:r>
            <a:endParaRPr lang="tr-TR" sz="8800" dirty="0">
              <a:solidFill>
                <a:schemeClr val="tx2">
                  <a:lumMod val="50000"/>
                </a:schemeClr>
              </a:solidFill>
              <a:latin typeface="+mn-lt"/>
            </a:endParaRPr>
          </a:p>
        </p:txBody>
      </p:sp>
      <p:sp>
        <p:nvSpPr>
          <p:cNvPr id="2" name="Metin kutusu 1">
            <a:extLst>
              <a:ext uri="{FF2B5EF4-FFF2-40B4-BE49-F238E27FC236}">
                <a16:creationId xmlns:a16="http://schemas.microsoft.com/office/drawing/2014/main" xmlns="" id="{4D75919C-30F9-6310-D6F6-62FC47D7988F}"/>
              </a:ext>
            </a:extLst>
          </p:cNvPr>
          <p:cNvSpPr txBox="1"/>
          <p:nvPr/>
        </p:nvSpPr>
        <p:spPr>
          <a:xfrm>
            <a:off x="838200" y="1998132"/>
            <a:ext cx="9256889" cy="1754326"/>
          </a:xfrm>
          <a:prstGeom prst="rect">
            <a:avLst/>
          </a:prstGeom>
          <a:noFill/>
        </p:spPr>
        <p:txBody>
          <a:bodyPr wrap="square" rtlCol="0">
            <a:spAutoFit/>
          </a:bodyPr>
          <a:lstStyle/>
          <a:p>
            <a:r>
              <a:rPr lang="tr-TR" dirty="0"/>
              <a:t>Brad </a:t>
            </a:r>
            <a:r>
              <a:rPr lang="tr-TR" dirty="0" err="1"/>
              <a:t>Schoenfeld</a:t>
            </a:r>
            <a:r>
              <a:rPr lang="tr-TR" dirty="0"/>
              <a:t> - </a:t>
            </a:r>
            <a:r>
              <a:rPr lang="tr-TR" dirty="0" err="1"/>
              <a:t>Science</a:t>
            </a:r>
            <a:r>
              <a:rPr lang="tr-TR" dirty="0"/>
              <a:t> </a:t>
            </a:r>
            <a:r>
              <a:rPr lang="tr-TR" dirty="0" err="1"/>
              <a:t>and</a:t>
            </a:r>
            <a:r>
              <a:rPr lang="tr-TR" dirty="0"/>
              <a:t> </a:t>
            </a:r>
            <a:r>
              <a:rPr lang="tr-TR" dirty="0" err="1"/>
              <a:t>development</a:t>
            </a:r>
            <a:r>
              <a:rPr lang="tr-TR" dirty="0"/>
              <a:t> of </a:t>
            </a:r>
            <a:r>
              <a:rPr lang="tr-TR" dirty="0" err="1"/>
              <a:t>muscle</a:t>
            </a:r>
            <a:r>
              <a:rPr lang="tr-TR" dirty="0"/>
              <a:t> </a:t>
            </a:r>
            <a:r>
              <a:rPr lang="tr-TR" dirty="0" err="1"/>
              <a:t>hypertrophy</a:t>
            </a:r>
            <a:r>
              <a:rPr lang="tr-TR" dirty="0"/>
              <a:t> </a:t>
            </a:r>
            <a:r>
              <a:rPr lang="tr-TR" i="1" dirty="0"/>
              <a:t>(2021)</a:t>
            </a:r>
          </a:p>
          <a:p>
            <a:endParaRPr lang="tr-TR" dirty="0"/>
          </a:p>
          <a:p>
            <a:r>
              <a:rPr lang="tr-TR" dirty="0" err="1"/>
              <a:t>Dr</a:t>
            </a:r>
            <a:r>
              <a:rPr lang="tr-TR" dirty="0"/>
              <a:t> Mike </a:t>
            </a:r>
            <a:r>
              <a:rPr lang="tr-TR" dirty="0" err="1"/>
              <a:t>Israetel</a:t>
            </a:r>
            <a:r>
              <a:rPr lang="tr-TR" dirty="0"/>
              <a:t> </a:t>
            </a:r>
            <a:r>
              <a:rPr lang="tr-TR" dirty="0" err="1"/>
              <a:t>Dr</a:t>
            </a:r>
            <a:r>
              <a:rPr lang="tr-TR" dirty="0"/>
              <a:t> James </a:t>
            </a:r>
            <a:r>
              <a:rPr lang="tr-TR" dirty="0" err="1"/>
              <a:t>Hoffman</a:t>
            </a:r>
            <a:r>
              <a:rPr lang="tr-TR" dirty="0"/>
              <a:t> </a:t>
            </a:r>
            <a:r>
              <a:rPr lang="tr-TR" dirty="0" err="1"/>
              <a:t>Dr</a:t>
            </a:r>
            <a:r>
              <a:rPr lang="tr-TR" dirty="0"/>
              <a:t> </a:t>
            </a:r>
            <a:r>
              <a:rPr lang="tr-TR" dirty="0" err="1"/>
              <a:t>Melissa</a:t>
            </a:r>
            <a:r>
              <a:rPr lang="tr-TR" dirty="0"/>
              <a:t> </a:t>
            </a:r>
            <a:r>
              <a:rPr lang="tr-TR" dirty="0" err="1"/>
              <a:t>Davis</a:t>
            </a:r>
            <a:r>
              <a:rPr lang="tr-TR" dirty="0"/>
              <a:t> </a:t>
            </a:r>
            <a:r>
              <a:rPr lang="tr-TR" dirty="0" err="1"/>
              <a:t>Jared</a:t>
            </a:r>
            <a:r>
              <a:rPr lang="tr-TR" dirty="0"/>
              <a:t> </a:t>
            </a:r>
            <a:r>
              <a:rPr lang="tr-TR" dirty="0" err="1"/>
              <a:t>Feather</a:t>
            </a:r>
            <a:r>
              <a:rPr lang="tr-TR" dirty="0"/>
              <a:t> - </a:t>
            </a:r>
            <a:r>
              <a:rPr lang="tr-TR" dirty="0" err="1"/>
              <a:t>Scientific</a:t>
            </a:r>
            <a:r>
              <a:rPr lang="tr-TR" dirty="0"/>
              <a:t> </a:t>
            </a:r>
            <a:r>
              <a:rPr lang="tr-TR" dirty="0" err="1"/>
              <a:t>Principles</a:t>
            </a:r>
            <a:r>
              <a:rPr lang="tr-TR" dirty="0"/>
              <a:t> of </a:t>
            </a:r>
            <a:r>
              <a:rPr lang="tr-TR" dirty="0" err="1"/>
              <a:t>Hypertrophy</a:t>
            </a:r>
            <a:r>
              <a:rPr lang="tr-TR" dirty="0"/>
              <a:t> Training-</a:t>
            </a:r>
            <a:r>
              <a:rPr lang="tr-TR" dirty="0" err="1"/>
              <a:t>Renaissance</a:t>
            </a:r>
            <a:r>
              <a:rPr lang="tr-TR" dirty="0"/>
              <a:t> </a:t>
            </a:r>
            <a:r>
              <a:rPr lang="tr-TR" dirty="0" err="1"/>
              <a:t>Periodisation</a:t>
            </a:r>
            <a:r>
              <a:rPr lang="tr-TR" dirty="0"/>
              <a:t> </a:t>
            </a:r>
            <a:r>
              <a:rPr lang="tr-TR" i="1" dirty="0"/>
              <a:t>2020</a:t>
            </a:r>
          </a:p>
          <a:p>
            <a:endParaRPr lang="tr-TR" i="1" dirty="0"/>
          </a:p>
          <a:p>
            <a:r>
              <a:rPr lang="tr-TR" b="0" i="0" dirty="0">
                <a:effectLst/>
              </a:rPr>
              <a:t>ACE </a:t>
            </a:r>
            <a:r>
              <a:rPr lang="tr-TR" b="0" i="0" dirty="0" err="1">
                <a:effectLst/>
              </a:rPr>
              <a:t>Personal</a:t>
            </a:r>
            <a:r>
              <a:rPr lang="tr-TR" b="0" i="0" dirty="0">
                <a:effectLst/>
              </a:rPr>
              <a:t> </a:t>
            </a:r>
            <a:r>
              <a:rPr lang="tr-TR" b="0" i="0" dirty="0" err="1">
                <a:effectLst/>
              </a:rPr>
              <a:t>Trainer</a:t>
            </a:r>
            <a:r>
              <a:rPr lang="tr-TR" b="0" i="0" dirty="0">
                <a:effectLst/>
              </a:rPr>
              <a:t> Manual: </a:t>
            </a:r>
            <a:r>
              <a:rPr lang="tr-TR" b="0" i="0" dirty="0" err="1">
                <a:effectLst/>
              </a:rPr>
              <a:t>The</a:t>
            </a:r>
            <a:r>
              <a:rPr lang="tr-TR" b="0" i="0" dirty="0">
                <a:effectLst/>
              </a:rPr>
              <a:t> Ultimate Resource </a:t>
            </a:r>
            <a:r>
              <a:rPr lang="tr-TR" b="0" i="0" dirty="0" err="1">
                <a:effectLst/>
              </a:rPr>
              <a:t>for</a:t>
            </a:r>
            <a:r>
              <a:rPr lang="tr-TR" b="0" i="0" dirty="0">
                <a:effectLst/>
              </a:rPr>
              <a:t> </a:t>
            </a:r>
            <a:r>
              <a:rPr lang="tr-TR" b="0" i="0" dirty="0" err="1">
                <a:effectLst/>
              </a:rPr>
              <a:t>Fitness</a:t>
            </a:r>
            <a:r>
              <a:rPr lang="tr-TR" b="0" i="0" dirty="0">
                <a:effectLst/>
              </a:rPr>
              <a:t> </a:t>
            </a:r>
            <a:r>
              <a:rPr lang="tr-TR" b="0" i="0" dirty="0" err="1">
                <a:effectLst/>
              </a:rPr>
              <a:t>Professionals</a:t>
            </a:r>
            <a:r>
              <a:rPr lang="tr-TR" i="1" dirty="0"/>
              <a:t> </a:t>
            </a:r>
          </a:p>
        </p:txBody>
      </p:sp>
    </p:spTree>
    <p:extLst>
      <p:ext uri="{BB962C8B-B14F-4D97-AF65-F5344CB8AC3E}">
        <p14:creationId xmlns:p14="http://schemas.microsoft.com/office/powerpoint/2010/main" val="101679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Yük ile İlgili Hipertrofi Mekanizmaları</a:t>
            </a:r>
            <a:endParaRPr lang="tr-TR" b="1" dirty="0">
              <a:solidFill>
                <a:schemeClr val="tx2">
                  <a:lumMod val="50000"/>
                </a:schemeClr>
              </a:solidFill>
              <a:latin typeface="+mn-lt"/>
            </a:endParaRPr>
          </a:p>
        </p:txBody>
      </p:sp>
      <p:sp>
        <p:nvSpPr>
          <p:cNvPr id="5" name="Content Placeholder 4"/>
          <p:cNvSpPr>
            <a:spLocks noGrp="1"/>
          </p:cNvSpPr>
          <p:nvPr>
            <p:ph idx="1"/>
          </p:nvPr>
        </p:nvSpPr>
        <p:spPr>
          <a:xfrm>
            <a:off x="838200" y="1463040"/>
            <a:ext cx="10515600" cy="4713923"/>
          </a:xfrm>
        </p:spPr>
        <p:txBody>
          <a:bodyPr/>
          <a:lstStyle/>
          <a:p>
            <a:r>
              <a:rPr lang="tr-TR" b="0" i="0" dirty="0">
                <a:solidFill>
                  <a:srgbClr val="292929"/>
                </a:solidFill>
                <a:effectLst/>
              </a:rPr>
              <a:t>Hipertrofi antrenmanı programı düzenlerken</a:t>
            </a:r>
            <a:r>
              <a:rPr lang="tr-TR" b="1" i="0" dirty="0">
                <a:solidFill>
                  <a:srgbClr val="292929"/>
                </a:solidFill>
                <a:effectLst/>
              </a:rPr>
              <a:t> %70'i mekanik gerilim, %15'i kas hasarı, %15'i metabolik </a:t>
            </a:r>
            <a:r>
              <a:rPr lang="tr-TR" b="1" i="0" dirty="0" err="1">
                <a:solidFill>
                  <a:srgbClr val="292929"/>
                </a:solidFill>
                <a:effectLst/>
              </a:rPr>
              <a:t>stress</a:t>
            </a:r>
            <a:r>
              <a:rPr lang="tr-TR" b="1" i="0" dirty="0">
                <a:solidFill>
                  <a:srgbClr val="292929"/>
                </a:solidFill>
                <a:effectLst/>
              </a:rPr>
              <a:t> </a:t>
            </a:r>
            <a:r>
              <a:rPr lang="tr-TR" b="0" i="0" dirty="0">
                <a:solidFill>
                  <a:srgbClr val="292929"/>
                </a:solidFill>
                <a:effectLst/>
              </a:rPr>
              <a:t>üzerinden yapılmalıdır. </a:t>
            </a:r>
          </a:p>
          <a:p>
            <a:r>
              <a:rPr lang="tr-TR" dirty="0">
                <a:solidFill>
                  <a:schemeClr val="tx2">
                    <a:lumMod val="50000"/>
                  </a:schemeClr>
                </a:solidFill>
              </a:rPr>
              <a:t>Yük yoğunluğu genellikle tekrar aralıklarına karşılık gelen yükleme bölgeleri olarak kategorize edilir. Tipik olarak, tekrar aralıkları </a:t>
            </a:r>
            <a:r>
              <a:rPr lang="tr-TR" b="1" dirty="0">
                <a:solidFill>
                  <a:schemeClr val="tx2">
                    <a:lumMod val="50000"/>
                  </a:schemeClr>
                </a:solidFill>
              </a:rPr>
              <a:t>ağır</a:t>
            </a:r>
            <a:r>
              <a:rPr lang="tr-TR" dirty="0">
                <a:solidFill>
                  <a:schemeClr val="tx2">
                    <a:lumMod val="50000"/>
                  </a:schemeClr>
                </a:solidFill>
              </a:rPr>
              <a:t> (</a:t>
            </a:r>
            <a:r>
              <a:rPr lang="tr-TR" i="1" dirty="0">
                <a:solidFill>
                  <a:schemeClr val="tx2">
                    <a:lumMod val="50000"/>
                  </a:schemeClr>
                </a:solidFill>
              </a:rPr>
              <a:t>1RM ile 5RM</a:t>
            </a:r>
            <a:r>
              <a:rPr lang="tr-TR" dirty="0">
                <a:solidFill>
                  <a:schemeClr val="tx2">
                    <a:lumMod val="50000"/>
                  </a:schemeClr>
                </a:solidFill>
              </a:rPr>
              <a:t>), </a:t>
            </a:r>
            <a:r>
              <a:rPr lang="tr-TR" b="1" dirty="0">
                <a:solidFill>
                  <a:schemeClr val="tx2">
                    <a:lumMod val="50000"/>
                  </a:schemeClr>
                </a:solidFill>
              </a:rPr>
              <a:t>orta </a:t>
            </a:r>
            <a:r>
              <a:rPr lang="tr-TR" dirty="0">
                <a:solidFill>
                  <a:schemeClr val="tx2">
                    <a:lumMod val="50000"/>
                  </a:schemeClr>
                </a:solidFill>
              </a:rPr>
              <a:t>(</a:t>
            </a:r>
            <a:r>
              <a:rPr lang="tr-TR" i="1" dirty="0">
                <a:solidFill>
                  <a:schemeClr val="tx2">
                    <a:lumMod val="50000"/>
                  </a:schemeClr>
                </a:solidFill>
              </a:rPr>
              <a:t>6RM ila 12RM</a:t>
            </a:r>
            <a:r>
              <a:rPr lang="tr-TR" dirty="0">
                <a:solidFill>
                  <a:schemeClr val="tx2">
                    <a:lumMod val="50000"/>
                  </a:schemeClr>
                </a:solidFill>
              </a:rPr>
              <a:t>) ve </a:t>
            </a:r>
            <a:r>
              <a:rPr lang="tr-TR" b="1" dirty="0">
                <a:solidFill>
                  <a:schemeClr val="tx2">
                    <a:lumMod val="50000"/>
                  </a:schemeClr>
                </a:solidFill>
              </a:rPr>
              <a:t>hafif</a:t>
            </a:r>
            <a:r>
              <a:rPr lang="tr-TR" dirty="0">
                <a:solidFill>
                  <a:schemeClr val="tx2">
                    <a:lumMod val="50000"/>
                  </a:schemeClr>
                </a:solidFill>
              </a:rPr>
              <a:t> (</a:t>
            </a:r>
            <a:r>
              <a:rPr lang="tr-TR" i="1" dirty="0">
                <a:solidFill>
                  <a:schemeClr val="tx2">
                    <a:lumMod val="50000"/>
                  </a:schemeClr>
                </a:solidFill>
              </a:rPr>
              <a:t>15 + RM</a:t>
            </a:r>
            <a:r>
              <a:rPr lang="tr-TR" dirty="0">
                <a:solidFill>
                  <a:schemeClr val="tx2">
                    <a:lumMod val="50000"/>
                  </a:schemeClr>
                </a:solidFill>
              </a:rPr>
              <a:t>) olarak sınıflandırılır. </a:t>
            </a:r>
          </a:p>
          <a:p>
            <a:endParaRPr lang="tr-TR" dirty="0">
              <a:solidFill>
                <a:schemeClr val="tx2">
                  <a:lumMod val="50000"/>
                </a:schemeClr>
              </a:solidFill>
            </a:endParaRPr>
          </a:p>
        </p:txBody>
      </p:sp>
      <p:pic>
        <p:nvPicPr>
          <p:cNvPr id="3" name="Resim 2">
            <a:extLst>
              <a:ext uri="{FF2B5EF4-FFF2-40B4-BE49-F238E27FC236}">
                <a16:creationId xmlns:a16="http://schemas.microsoft.com/office/drawing/2014/main" xmlns="" id="{80C0B28C-D927-23E2-D8BB-C4445A2BF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00" y="4076913"/>
            <a:ext cx="7772400" cy="2636093"/>
          </a:xfrm>
          <a:prstGeom prst="rect">
            <a:avLst/>
          </a:prstGeom>
        </p:spPr>
      </p:pic>
    </p:spTree>
    <p:extLst>
      <p:ext uri="{BB962C8B-B14F-4D97-AF65-F5344CB8AC3E}">
        <p14:creationId xmlns:p14="http://schemas.microsoft.com/office/powerpoint/2010/main" val="395921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Yük ile İlgili Hipertrofi Mekanizmaları</a:t>
            </a:r>
            <a:endParaRPr lang="tr-TR" b="1" dirty="0">
              <a:solidFill>
                <a:schemeClr val="tx2">
                  <a:lumMod val="50000"/>
                </a:schemeClr>
              </a:solidFill>
              <a:latin typeface="+mn-lt"/>
            </a:endParaRPr>
          </a:p>
        </p:txBody>
      </p:sp>
      <p:pic>
        <p:nvPicPr>
          <p:cNvPr id="8" name="Resim 7">
            <a:extLst>
              <a:ext uri="{FF2B5EF4-FFF2-40B4-BE49-F238E27FC236}">
                <a16:creationId xmlns:a16="http://schemas.microsoft.com/office/drawing/2014/main" xmlns="" id="{C69F5687-BEB9-CD07-10EF-D9609DAD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880" y="993423"/>
            <a:ext cx="8162832" cy="5412659"/>
          </a:xfrm>
          <a:prstGeom prst="rect">
            <a:avLst/>
          </a:prstGeom>
        </p:spPr>
      </p:pic>
    </p:spTree>
    <p:extLst>
      <p:ext uri="{BB962C8B-B14F-4D97-AF65-F5344CB8AC3E}">
        <p14:creationId xmlns:p14="http://schemas.microsoft.com/office/powerpoint/2010/main" val="52856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Yük ile İlgili Hipertrofi Mekanizmaları</a:t>
            </a:r>
            <a:endParaRPr lang="tr-TR" b="1" dirty="0">
              <a:solidFill>
                <a:schemeClr val="tx2">
                  <a:lumMod val="50000"/>
                </a:schemeClr>
              </a:solidFill>
              <a:latin typeface="+mn-lt"/>
            </a:endParaRPr>
          </a:p>
        </p:txBody>
      </p:sp>
      <p:sp>
        <p:nvSpPr>
          <p:cNvPr id="5" name="Content Placeholder 4"/>
          <p:cNvSpPr>
            <a:spLocks noGrp="1"/>
          </p:cNvSpPr>
          <p:nvPr>
            <p:ph idx="1"/>
          </p:nvPr>
        </p:nvSpPr>
        <p:spPr>
          <a:xfrm>
            <a:off x="838200" y="1463040"/>
            <a:ext cx="10515600" cy="4713923"/>
          </a:xfrm>
        </p:spPr>
        <p:txBody>
          <a:bodyPr/>
          <a:lstStyle/>
          <a:p>
            <a:r>
              <a:rPr lang="tr-TR" b="0" i="0" dirty="0">
                <a:solidFill>
                  <a:srgbClr val="292929"/>
                </a:solidFill>
                <a:effectLst/>
              </a:rPr>
              <a:t>Yüksek yük yoğunlukları (1RM'nin&gt;% 85'i) doğal olarak kaslar üzerinde yüksek düzeyde mekanik gerilime neden olur. </a:t>
            </a:r>
          </a:p>
          <a:p>
            <a:r>
              <a:rPr lang="tr-TR" dirty="0" err="1">
                <a:solidFill>
                  <a:schemeClr val="tx2">
                    <a:lumMod val="50000"/>
                  </a:schemeClr>
                </a:solidFill>
              </a:rPr>
              <a:t>Fast</a:t>
            </a:r>
            <a:r>
              <a:rPr lang="tr-TR" dirty="0">
                <a:solidFill>
                  <a:schemeClr val="tx2">
                    <a:lumMod val="50000"/>
                  </a:schemeClr>
                </a:solidFill>
              </a:rPr>
              <a:t> </a:t>
            </a:r>
            <a:r>
              <a:rPr lang="tr-TR" dirty="0" err="1">
                <a:solidFill>
                  <a:schemeClr val="tx2">
                    <a:lumMod val="50000"/>
                  </a:schemeClr>
                </a:solidFill>
              </a:rPr>
              <a:t>twitch</a:t>
            </a:r>
            <a:r>
              <a:rPr lang="tr-TR" dirty="0">
                <a:solidFill>
                  <a:schemeClr val="tx2">
                    <a:lumMod val="50000"/>
                  </a:schemeClr>
                </a:solidFill>
              </a:rPr>
              <a:t> </a:t>
            </a:r>
            <a:r>
              <a:rPr lang="tr-TR" dirty="0" err="1">
                <a:solidFill>
                  <a:schemeClr val="tx2">
                    <a:lumMod val="50000"/>
                  </a:schemeClr>
                </a:solidFill>
              </a:rPr>
              <a:t>muscle</a:t>
            </a:r>
            <a:r>
              <a:rPr lang="tr-TR" dirty="0">
                <a:solidFill>
                  <a:schemeClr val="tx2">
                    <a:lumMod val="50000"/>
                  </a:schemeClr>
                </a:solidFill>
              </a:rPr>
              <a:t> fiberleri maksimal istekli kasılmanın %20si aktif olunca kasılırlar ve tam motor ünite havuzunun aktivasyonu maksimum </a:t>
            </a:r>
            <a:r>
              <a:rPr lang="tr-TR" dirty="0" err="1">
                <a:solidFill>
                  <a:schemeClr val="tx2">
                    <a:lumMod val="50000"/>
                  </a:schemeClr>
                </a:solidFill>
              </a:rPr>
              <a:t>izometrik</a:t>
            </a:r>
            <a:r>
              <a:rPr lang="tr-TR" dirty="0">
                <a:solidFill>
                  <a:schemeClr val="tx2">
                    <a:lumMod val="50000"/>
                  </a:schemeClr>
                </a:solidFill>
              </a:rPr>
              <a:t> kasılmanın yaklaşık% 80'inde gerçekleşir </a:t>
            </a:r>
          </a:p>
        </p:txBody>
      </p:sp>
      <p:pic>
        <p:nvPicPr>
          <p:cNvPr id="10" name="Resim 9">
            <a:extLst>
              <a:ext uri="{FF2B5EF4-FFF2-40B4-BE49-F238E27FC236}">
                <a16:creationId xmlns:a16="http://schemas.microsoft.com/office/drawing/2014/main" xmlns="" id="{554AA6B0-12E9-7CF9-B5FA-C93AEAA7A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294" y="3496734"/>
            <a:ext cx="3557411" cy="3004036"/>
          </a:xfrm>
          <a:prstGeom prst="rect">
            <a:avLst/>
          </a:prstGeom>
        </p:spPr>
      </p:pic>
    </p:spTree>
    <p:extLst>
      <p:ext uri="{BB962C8B-B14F-4D97-AF65-F5344CB8AC3E}">
        <p14:creationId xmlns:p14="http://schemas.microsoft.com/office/powerpoint/2010/main" val="86353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lstStyle/>
          <a:p>
            <a:r>
              <a:rPr lang="tr-TR" sz="4400" b="1" dirty="0">
                <a:solidFill>
                  <a:schemeClr val="tx2">
                    <a:lumMod val="75000"/>
                  </a:schemeClr>
                </a:solidFill>
                <a:latin typeface="+mn-lt"/>
              </a:rPr>
              <a:t>Yük ile İlgili Hipertrofi Mekanizmaları</a:t>
            </a:r>
            <a:endParaRPr lang="tr-TR" b="1" dirty="0">
              <a:solidFill>
                <a:schemeClr val="tx2">
                  <a:lumMod val="50000"/>
                </a:schemeClr>
              </a:solidFill>
              <a:latin typeface="+mn-lt"/>
            </a:endParaRPr>
          </a:p>
        </p:txBody>
      </p:sp>
      <p:sp>
        <p:nvSpPr>
          <p:cNvPr id="5" name="Content Placeholder 4"/>
          <p:cNvSpPr>
            <a:spLocks noGrp="1"/>
          </p:cNvSpPr>
          <p:nvPr>
            <p:ph idx="1"/>
          </p:nvPr>
        </p:nvSpPr>
        <p:spPr>
          <a:xfrm>
            <a:off x="838200" y="1463040"/>
            <a:ext cx="10515600" cy="4713923"/>
          </a:xfrm>
        </p:spPr>
        <p:txBody>
          <a:bodyPr/>
          <a:lstStyle/>
          <a:p>
            <a:r>
              <a:rPr lang="tr-TR" u="sng" dirty="0">
                <a:solidFill>
                  <a:srgbClr val="292929"/>
                </a:solidFill>
              </a:rPr>
              <a:t>D</a:t>
            </a:r>
            <a:r>
              <a:rPr lang="tr-TR" b="0" i="0" u="sng" dirty="0">
                <a:solidFill>
                  <a:srgbClr val="292929"/>
                </a:solidFill>
                <a:effectLst/>
              </a:rPr>
              <a:t>üşük tekrar </a:t>
            </a:r>
            <a:r>
              <a:rPr lang="tr-TR" b="0" i="0" dirty="0">
                <a:solidFill>
                  <a:srgbClr val="292929"/>
                </a:solidFill>
                <a:effectLst/>
              </a:rPr>
              <a:t>ve </a:t>
            </a:r>
            <a:r>
              <a:rPr lang="tr-TR" b="0" i="0" u="sng" dirty="0">
                <a:solidFill>
                  <a:srgbClr val="292929"/>
                </a:solidFill>
                <a:effectLst/>
              </a:rPr>
              <a:t>yüksek yük </a:t>
            </a:r>
            <a:r>
              <a:rPr lang="tr-TR" b="0" i="0" dirty="0">
                <a:solidFill>
                  <a:srgbClr val="292929"/>
                </a:solidFill>
                <a:effectLst/>
              </a:rPr>
              <a:t>antrenmanı yüksek düzeyde mekanik gerilim gerektirir bu da daha büyük sinirsel adaptasyonların bir sonucu olarak daha ağır yükleri kaldırma yeteneğini geliştirir. </a:t>
            </a:r>
          </a:p>
          <a:p>
            <a:r>
              <a:rPr lang="tr-TR" dirty="0">
                <a:solidFill>
                  <a:schemeClr val="tx2">
                    <a:lumMod val="50000"/>
                  </a:schemeClr>
                </a:solidFill>
              </a:rPr>
              <a:t>Birincil amaç, güçle ilgili faktörlere </a:t>
            </a:r>
            <a:r>
              <a:rPr lang="tr-TR" u="sng" dirty="0">
                <a:solidFill>
                  <a:schemeClr val="tx2">
                    <a:lumMod val="50000"/>
                  </a:schemeClr>
                </a:solidFill>
              </a:rPr>
              <a:t>bakılmaksızın hipertrofiyi maksimize etmekse</a:t>
            </a:r>
            <a:r>
              <a:rPr lang="tr-TR" dirty="0">
                <a:solidFill>
                  <a:schemeClr val="tx2">
                    <a:lumMod val="50000"/>
                  </a:schemeClr>
                </a:solidFill>
              </a:rPr>
              <a:t>, tüm kasın tam gelişimi için olası tüm yollardan yararlanmak için geniş bir tekrar aralığı </a:t>
            </a:r>
            <a:r>
              <a:rPr lang="tr-TR" i="1" dirty="0">
                <a:solidFill>
                  <a:schemeClr val="tx2">
                    <a:lumMod val="50000"/>
                  </a:schemeClr>
                </a:solidFill>
              </a:rPr>
              <a:t>(1 ile 20+) </a:t>
            </a:r>
            <a:r>
              <a:rPr lang="tr-TR" dirty="0">
                <a:solidFill>
                  <a:schemeClr val="tx2">
                    <a:lumMod val="50000"/>
                  </a:schemeClr>
                </a:solidFill>
              </a:rPr>
              <a:t>antrenman yapılması önerilir. </a:t>
            </a:r>
          </a:p>
        </p:txBody>
      </p:sp>
      <p:sp>
        <p:nvSpPr>
          <p:cNvPr id="6" name="Dikdörtgen 5">
            <a:extLst>
              <a:ext uri="{FF2B5EF4-FFF2-40B4-BE49-F238E27FC236}">
                <a16:creationId xmlns:a16="http://schemas.microsoft.com/office/drawing/2014/main" xmlns="" id="{3880E8B3-6815-D409-5F07-E747C1A5A1A3}"/>
              </a:ext>
            </a:extLst>
          </p:cNvPr>
          <p:cNvSpPr/>
          <p:nvPr/>
        </p:nvSpPr>
        <p:spPr>
          <a:xfrm>
            <a:off x="1478844" y="4797779"/>
            <a:ext cx="9640712" cy="891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xmlns="" id="{9125A4AF-BAB0-EB96-B6F2-A454ACF80608}"/>
              </a:ext>
            </a:extLst>
          </p:cNvPr>
          <p:cNvSpPr txBox="1"/>
          <p:nvPr/>
        </p:nvSpPr>
        <p:spPr>
          <a:xfrm>
            <a:off x="1591733" y="4888089"/>
            <a:ext cx="9335911" cy="646331"/>
          </a:xfrm>
          <a:prstGeom prst="rect">
            <a:avLst/>
          </a:prstGeom>
          <a:noFill/>
        </p:spPr>
        <p:txBody>
          <a:bodyPr wrap="square" rtlCol="0">
            <a:spAutoFit/>
          </a:bodyPr>
          <a:lstStyle/>
          <a:p>
            <a:r>
              <a:rPr lang="tr-TR" dirty="0"/>
              <a:t>Orta tekrar aralığına </a:t>
            </a:r>
            <a:r>
              <a:rPr lang="tr-TR" i="1" dirty="0"/>
              <a:t>(6RM ile 12RM) </a:t>
            </a:r>
            <a:r>
              <a:rPr lang="tr-TR" dirty="0"/>
              <a:t>odaklanmanın faydası vardır, çünkü yeterli eğitim hacimlerine izin verirken tüm lif türlerini uyarmaya yetecek kadar </a:t>
            </a:r>
            <a:r>
              <a:rPr lang="tr-TR" u="sng" dirty="0"/>
              <a:t>yüksek düzeyde mekanik gerilim sağlar</a:t>
            </a:r>
            <a:r>
              <a:rPr lang="tr-TR" dirty="0"/>
              <a:t>. </a:t>
            </a:r>
          </a:p>
        </p:txBody>
      </p:sp>
    </p:spTree>
    <p:extLst>
      <p:ext uri="{BB962C8B-B14F-4D97-AF65-F5344CB8AC3E}">
        <p14:creationId xmlns:p14="http://schemas.microsoft.com/office/powerpoint/2010/main" val="247854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xmlns="" id="{B8E57C57-E57B-3974-636E-73F4EB6BB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955" y="637822"/>
            <a:ext cx="7162800" cy="5130800"/>
          </a:xfrm>
          <a:prstGeom prst="rect">
            <a:avLst/>
          </a:prstGeom>
        </p:spPr>
      </p:pic>
    </p:spTree>
    <p:extLst>
      <p:ext uri="{BB962C8B-B14F-4D97-AF65-F5344CB8AC3E}">
        <p14:creationId xmlns:p14="http://schemas.microsoft.com/office/powerpoint/2010/main" val="388654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515600" cy="1325563"/>
          </a:xfrm>
        </p:spPr>
        <p:txBody>
          <a:bodyPr>
            <a:normAutofit/>
          </a:bodyPr>
          <a:lstStyle/>
          <a:p>
            <a:r>
              <a:rPr lang="tr-TR" sz="3600" b="1" dirty="0">
                <a:solidFill>
                  <a:schemeClr val="tx2">
                    <a:lumMod val="75000"/>
                  </a:schemeClr>
                </a:solidFill>
                <a:latin typeface="+mn-lt"/>
              </a:rPr>
              <a:t>Kas Yetersizliği ile Bağlantılı Hipertrofi Mekanizmaları</a:t>
            </a:r>
          </a:p>
        </p:txBody>
      </p:sp>
      <p:sp>
        <p:nvSpPr>
          <p:cNvPr id="5" name="Content Placeholder 4"/>
          <p:cNvSpPr>
            <a:spLocks noGrp="1"/>
          </p:cNvSpPr>
          <p:nvPr>
            <p:ph idx="1"/>
          </p:nvPr>
        </p:nvSpPr>
        <p:spPr>
          <a:xfrm>
            <a:off x="838200" y="1463040"/>
            <a:ext cx="10515600" cy="4713923"/>
          </a:xfrm>
        </p:spPr>
        <p:txBody>
          <a:bodyPr/>
          <a:lstStyle/>
          <a:p>
            <a:r>
              <a:rPr lang="tr-TR" dirty="0">
                <a:solidFill>
                  <a:schemeClr val="tx2">
                    <a:lumMod val="50000"/>
                  </a:schemeClr>
                </a:solidFill>
              </a:rPr>
              <a:t>Uygulanan efor, egzersize bağlı hipertrofiyi etkileyebilir. Eforun yoğunluğu genellikle, kasların belirli bir yükü eşzamanlı olarak kaldırmak için gerekli kuvveti artık üretemediği bir küme sırasındaki nokta olarak tanımlanan kas yetmezliğine yakınlığı ile ölçülür </a:t>
            </a:r>
          </a:p>
          <a:p>
            <a:endParaRPr lang="tr-TR" dirty="0">
              <a:solidFill>
                <a:schemeClr val="tx2">
                  <a:lumMod val="50000"/>
                </a:schemeClr>
              </a:solidFill>
            </a:endParaRPr>
          </a:p>
        </p:txBody>
      </p:sp>
      <p:pic>
        <p:nvPicPr>
          <p:cNvPr id="3" name="Resim 2">
            <a:extLst>
              <a:ext uri="{FF2B5EF4-FFF2-40B4-BE49-F238E27FC236}">
                <a16:creationId xmlns:a16="http://schemas.microsoft.com/office/drawing/2014/main" xmlns="" id="{301093CD-4225-ACEB-33C3-4CB31E942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866" y="1857022"/>
            <a:ext cx="5266267" cy="5266267"/>
          </a:xfrm>
          <a:prstGeom prst="rect">
            <a:avLst/>
          </a:prstGeom>
        </p:spPr>
      </p:pic>
    </p:spTree>
    <p:extLst>
      <p:ext uri="{BB962C8B-B14F-4D97-AF65-F5344CB8AC3E}">
        <p14:creationId xmlns:p14="http://schemas.microsoft.com/office/powerpoint/2010/main" val="380699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7994</TotalTime>
  <Words>1348</Words>
  <Application>Microsoft Office PowerPoint</Application>
  <PresentationFormat>Geniş ekran</PresentationFormat>
  <Paragraphs>103</Paragraphs>
  <Slides>31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31</vt:i4>
      </vt:variant>
    </vt:vector>
  </HeadingPairs>
  <TitlesOfParts>
    <vt:vector size="35" baseType="lpstr">
      <vt:lpstr>Arial</vt:lpstr>
      <vt:lpstr>Calibri</vt:lpstr>
      <vt:lpstr>Calibri Light</vt:lpstr>
      <vt:lpstr>Office Theme</vt:lpstr>
      <vt:lpstr>Temel Hipertrofi Gelişimi – II</vt:lpstr>
      <vt:lpstr>Temel Hipertrofi Gelişimi – II</vt:lpstr>
      <vt:lpstr>Yük ile İlgili Hipertrofi Mekanizmaları</vt:lpstr>
      <vt:lpstr>Yük ile İlgili Hipertrofi Mekanizmaları</vt:lpstr>
      <vt:lpstr>Yük ile İlgili Hipertrofi Mekanizmaları</vt:lpstr>
      <vt:lpstr>Yük ile İlgili Hipertrofi Mekanizmaları</vt:lpstr>
      <vt:lpstr>Yük ile İlgili Hipertrofi Mekanizmaları</vt:lpstr>
      <vt:lpstr>PowerPoint Sunusu</vt:lpstr>
      <vt:lpstr>Kas Yetersizliği ile Bağlantılı Hipertrofi Mekanizmaları</vt:lpstr>
      <vt:lpstr>Kas Yetersizliği ile Bağlantılı Hipertrofi Mekanizmaları</vt:lpstr>
      <vt:lpstr>Kas Yetersizliği ile Bağlantılı Hipertrofi Mekanizmaları</vt:lpstr>
      <vt:lpstr>Frekansla İlgili Hipertrofi Mekanizmaları</vt:lpstr>
      <vt:lpstr>Frekansla İlgili Hipertrofi Mekanizmaları</vt:lpstr>
      <vt:lpstr>Frekansla İlgili Hipertrofi Mekanizmaları</vt:lpstr>
      <vt:lpstr>Frekansla İlgili Hipertrofi Mekanizmaları</vt:lpstr>
      <vt:lpstr>Frekansla İlgili Hipertrofi Mekanizmaları</vt:lpstr>
      <vt:lpstr>ROM Hipertrofi Üzerine Etkisi</vt:lpstr>
      <vt:lpstr>ROM Hipertrofi Üzerine Etkisi</vt:lpstr>
      <vt:lpstr>ROM Hipertrofi Üzerine Etkisi</vt:lpstr>
      <vt:lpstr>ROM Hipertrofi Üzerine Etkisi</vt:lpstr>
      <vt:lpstr>Bar Hızı Gerilimi Altındaki Zaman ile İlgili Hipertrofi Mekanizmaları</vt:lpstr>
      <vt:lpstr>Bar Hızı Gerilimi Altındaki Zaman ile İlgili Hipertrofi Mekanizmaları</vt:lpstr>
      <vt:lpstr>Bar Hızı Gerilimi Altındaki Zaman ile İlgili Hipertrofi Mekanizmaları</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Deneme</dc:title>
  <dc:creator>Göktug Sanli</dc:creator>
  <cp:lastModifiedBy>Gulsen</cp:lastModifiedBy>
  <cp:revision>11</cp:revision>
  <dcterms:created xsi:type="dcterms:W3CDTF">2022-11-11T14:22:21Z</dcterms:created>
  <dcterms:modified xsi:type="dcterms:W3CDTF">2022-11-23T11:31:03Z</dcterms:modified>
</cp:coreProperties>
</file>