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4" r:id="rId4"/>
    <p:sldId id="263" r:id="rId5"/>
    <p:sldId id="265" r:id="rId6"/>
    <p:sldId id="266" r:id="rId7"/>
    <p:sldId id="277" r:id="rId8"/>
    <p:sldId id="278" r:id="rId9"/>
    <p:sldId id="279" r:id="rId10"/>
    <p:sldId id="280" r:id="rId11"/>
    <p:sldId id="281" r:id="rId12"/>
    <p:sldId id="267" r:id="rId13"/>
    <p:sldId id="259" r:id="rId14"/>
    <p:sldId id="272" r:id="rId15"/>
    <p:sldId id="268" r:id="rId16"/>
    <p:sldId id="274" r:id="rId17"/>
    <p:sldId id="275" r:id="rId18"/>
    <p:sldId id="269" r:id="rId19"/>
    <p:sldId id="270" r:id="rId20"/>
    <p:sldId id="273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" y="1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91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1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45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03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2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24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40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45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3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74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085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7A86C-B8FB-4777-BAE6-9345CFE41A73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A63FE-C2CC-48EB-AA42-80044E7FBF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3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259" y="1709739"/>
            <a:ext cx="11729724" cy="160347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Temel Maksimal Kuvvet Gelişimi – II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686209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Kuvvet Tanımı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Maksimal Kuvvet Tanımı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Maksimal Kuvvet Antrenmanı Programlama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619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75339"/>
            <a:ext cx="10515600" cy="4701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Konsantrik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Kasılma ;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Kasın temel aktivasyonudur.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Kasılma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sırasonda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kas boyu kısalır.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Dinamik bir kasılmadır.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38200" y="49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38200" y="49213"/>
            <a:ext cx="10515600" cy="1325562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Gelişimi</a:t>
            </a:r>
          </a:p>
        </p:txBody>
      </p:sp>
      <p:sp>
        <p:nvSpPr>
          <p:cNvPr id="8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 descr="Slik bygger du store biceps! | GetFit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45064"/>
            <a:ext cx="4680005" cy="25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ndicating the Leg Extension: How To Build Great Quads Safely With This  Bodybuilder's Favo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05" y="3745064"/>
            <a:ext cx="5741456" cy="24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6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75339"/>
            <a:ext cx="10515600" cy="4701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Eksantrik Kasılma ;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Kas boyu uzayarak başlangıç noktasına geri döner. 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Kasın gerilimi artarken boyu uzar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Hareketlerin pozitif fazında gerçekleşir.</a:t>
            </a:r>
          </a:p>
          <a:p>
            <a:pPr marL="0" indent="0">
              <a:buNone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38200" y="49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38200" y="49213"/>
            <a:ext cx="10515600" cy="1325562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Gelişimi</a:t>
            </a:r>
          </a:p>
        </p:txBody>
      </p:sp>
      <p:sp>
        <p:nvSpPr>
          <p:cNvPr id="9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Negatif (Eksantrik) Egzersizler Kas Kazanımınıza Nasıl Katkı Sağlar? |  Supplementler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74" y="3824577"/>
            <a:ext cx="4602652" cy="24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2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Kullanılacak tüm egzersizlerde 1RM alınmalıdır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Sonuçlara göre farklı yüklenme eşikleri kullanılabilir. 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Başlangıç seviyesinde </a:t>
            </a: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Compound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(çok eklemli) </a:t>
            </a: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  egzersizler kullanmak daha etkili olabilir.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Haftada 3 gün Full Body (tüm vücut) şeklinde</a:t>
            </a: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  uygulanabilir.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Bodybuilder Workout with Dumbbells, Cartoon, Character Stock Vector -  Illustration of male, bodybuilder: 1552347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95" y="879530"/>
            <a:ext cx="2941983" cy="52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75339"/>
            <a:ext cx="10515600" cy="4701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Formül : (ağırlık*tekrar sayısı*0.0333)+ağırlık </a:t>
            </a:r>
          </a:p>
          <a:p>
            <a:pPr marL="0" indent="0">
              <a:buNone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Örnek : Sporcu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flat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bench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press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egzersizinde 100 kg ile bir sette 8 tekrar yapabiliyor</a:t>
            </a:r>
          </a:p>
          <a:p>
            <a:pPr marL="0" indent="0">
              <a:buNone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(100*8*0.0333)+100 = 126.5 kg</a:t>
            </a:r>
          </a:p>
          <a:p>
            <a:pPr marL="0" indent="0">
              <a:buNone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Yaklaşık olarak 126.5 kg sporcunun maksimal 1 tekrarıdır.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38200" y="49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 RM Hesaplama / </a:t>
            </a:r>
            <a:r>
              <a:rPr lang="tr-TR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Epley</a:t>
            </a:r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Formülü</a:t>
            </a:r>
          </a:p>
        </p:txBody>
      </p:sp>
      <p:sp>
        <p:nvSpPr>
          <p:cNvPr id="4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EPLEY, B. (1985) </a:t>
            </a:r>
            <a:r>
              <a:rPr lang="en-US" sz="1200" i="1" dirty="0">
                <a:solidFill>
                  <a:schemeClr val="bg1"/>
                </a:solidFill>
              </a:rPr>
              <a:t>Poundage Chart</a:t>
            </a:r>
            <a:r>
              <a:rPr lang="en-US" sz="1200" dirty="0">
                <a:solidFill>
                  <a:schemeClr val="bg1"/>
                </a:solidFill>
              </a:rPr>
              <a:t>. Boyd </a:t>
            </a:r>
            <a:r>
              <a:rPr lang="en-US" sz="1200" dirty="0" err="1">
                <a:solidFill>
                  <a:schemeClr val="bg1"/>
                </a:solidFill>
              </a:rPr>
              <a:t>Epley</a:t>
            </a:r>
            <a:r>
              <a:rPr lang="en-US" sz="1200" dirty="0">
                <a:solidFill>
                  <a:schemeClr val="bg1"/>
                </a:solidFill>
              </a:rPr>
              <a:t> Workout.</a:t>
            </a:r>
          </a:p>
        </p:txBody>
      </p:sp>
    </p:spTree>
    <p:extLst>
      <p:ext uri="{BB962C8B-B14F-4D97-AF65-F5344CB8AC3E}">
        <p14:creationId xmlns:p14="http://schemas.microsoft.com/office/powerpoint/2010/main" val="353114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Programlama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Nelere Dikkat Edilmeli ;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Amaca uygun ısınma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Doğru teknik kullanımı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Yüksek yüklerde partner kullanımı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Doğru nefes tekniği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Basamaklı Yüklenme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Tam Dinlenme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13" y="1338353"/>
            <a:ext cx="5107388" cy="471259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0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Programlama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Temel İlkeler ;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Kapsam ve Sertlik (Süre-Şiddet)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Egzersiz Sayısı/Seçimi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Set ve Tekrar Sayıları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Ortalama bir tempo (2-0-2 TUT)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Basamaklı Yüklenme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Tam Dinlenme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30" name="Picture 6" descr="Kas gelişimi için en iyi besin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30" y="1742965"/>
            <a:ext cx="5724939" cy="42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Programlama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7152861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Maksimum Yüklenmeler ;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Hızlı kasılan (FT) kas liflerinin yüksek düzeyde etkinliğe katılması motor birim etkinliğini arttırmaktadır.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Büyüme hormonlarının salgılanmasını arttırır.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Uygulama sırasında kas gruplarının koordinasyonu artar.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Kasın kasılan (</a:t>
            </a:r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kontraktil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) öğelerinin çapı artar.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91" y="2258169"/>
            <a:ext cx="3656306" cy="33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7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Programlama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07966" y="1374735"/>
            <a:ext cx="5976068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Maksimal Kuvvet Antrenmanı Yönergesi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5931"/>
            <a:ext cx="10058400" cy="37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89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Programlama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Mikro Döngü ; 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Haftalık antrenman hacmini ve sıklığını planlamak için kullanılır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Mikro döngü basamaklı yüklenme ilkesine göre oluşturulmalıdır.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80" y="3919633"/>
            <a:ext cx="4500439" cy="2345635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7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Programlama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946827" y="5944401"/>
            <a:ext cx="4298343" cy="54386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Düşük Şiddetli Mikro Döngü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7" y="1142810"/>
            <a:ext cx="7951305" cy="4717302"/>
          </a:xfrm>
          <a:prstGeom prst="rect">
            <a:avLst/>
          </a:prstGeom>
        </p:spPr>
      </p:pic>
      <p:sp>
        <p:nvSpPr>
          <p:cNvPr id="5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Kuvvet Tanımı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</a:rPr>
              <a:t>Kuvvet,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duran bir cismi hareket ettiren, hareket halindeki bir cismi durduran veya hareket hızını, yönünü, doğrultusunu ve cisimlerin biçimlerini değiştiren etkiye denir. </a:t>
            </a:r>
          </a:p>
        </p:txBody>
      </p:sp>
      <p:pic>
        <p:nvPicPr>
          <p:cNvPr id="6" name="Resim 5" descr="Kutu Vektörleri Iten Adam svg eps | UIDownlo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861953"/>
            <a:ext cx="6412675" cy="3431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6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0734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 Örneği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838180"/>
              </p:ext>
            </p:extLst>
          </p:nvPr>
        </p:nvGraphicFramePr>
        <p:xfrm>
          <a:off x="1303020" y="2350404"/>
          <a:ext cx="958596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       Egzersiz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Yüklenme/Tekrar/Set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Dinlenme (DK)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Flat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Barbell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Bench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Press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%80 / 3x10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</a:t>
                      </a:r>
                      <a:r>
                        <a:rPr lang="tr-TR" baseline="0" dirty="0"/>
                        <a:t> </a:t>
                      </a:r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Bentover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Barbell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Row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%80 / 3x10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Seated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Overhead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Press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%70 / 3x10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Balbell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Curl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%50 / 3x10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Dumbell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Triceps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Extension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%60</a:t>
                      </a:r>
                      <a:r>
                        <a:rPr lang="tr-TR" baseline="0" dirty="0"/>
                        <a:t> / 3x10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Leg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Press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%95</a:t>
                      </a:r>
                      <a:r>
                        <a:rPr lang="tr-TR" baseline="0" dirty="0"/>
                        <a:t> / 3x12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Crunch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                3x15/20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    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82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6018" y="1510748"/>
            <a:ext cx="5339963" cy="47139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7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sz="7200" dirty="0">
                <a:solidFill>
                  <a:schemeClr val="tx2">
                    <a:lumMod val="50000"/>
                  </a:schemeClr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90849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Kuvvetin Sınıflandırması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Çabuk Kuvvet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Maksimal Kuvvet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Kuvvette Devamlılık</a:t>
            </a:r>
          </a:p>
        </p:txBody>
      </p:sp>
      <p:pic>
        <p:nvPicPr>
          <p:cNvPr id="1026" name="Picture 2" descr="Kuvvet Konu Anlatımı ve Örnek Soru Çözümü - Kund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2" y="3289468"/>
            <a:ext cx="10342212" cy="30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Tanımı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Kas sisteminin istemli şekilde ortaya çıkardığı en büyük kuvvettir.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  Güç kavramı ile sıklıkla karıştırılır ancak </a:t>
            </a: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birbirinden faklı kavramlardır. </a:t>
            </a: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tr-TR" b="1" u="sng" dirty="0">
                <a:solidFill>
                  <a:srgbClr val="FF0000"/>
                </a:solidFill>
              </a:rPr>
              <a:t>Kuvvet zamandan bağımsızdır.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Resim 6" descr="Cartoon weightlifter Stock Vector Image by ©memoangeles #126864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74" y="2427881"/>
            <a:ext cx="4465107" cy="38185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Maksimal kuvvet antrenmanı temelde şu ilkeler </a:t>
            </a: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üzerine kuruludur;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%90/100 yüklenme şiddeti (1 RM)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Ortalama bir tempo (1-0-2 TUT)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Düşük/Orta/Yüksek Tekrar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Tam Dinlenme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Cartoon Style Illustration Of A Muscle Man Royalty Free SVG, Cliparts,  Vectors, And Stock Illustration. Image 1583501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497" y="580446"/>
            <a:ext cx="3083955" cy="54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2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9172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Antrenmanı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Sporcunun 1 RM değeri mutlaka alınmalıdır.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Yüksek ile maksimal arasında bir kasılma gerçekleşirken aynı zaman da kasılmanın süreside uzundur.</a:t>
            </a: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Bu sebeple sporcunun daha önceki antrenman geçmişi ve tecrübesi dikkate alınarak programlama yapılmalıdır.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5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49213"/>
            <a:ext cx="10515600" cy="1325562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Gelişimi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Maksimum Kuvvet </a:t>
            </a:r>
            <a:r>
              <a:rPr lang="tr-TR" dirty="0" err="1"/>
              <a:t>Antenmanı</a:t>
            </a:r>
            <a:r>
              <a:rPr lang="tr-TR" dirty="0"/>
              <a:t> ;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Yüksek yüklerde kaslarda artan gerilim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Daha fazla motor birim katılımı</a:t>
            </a:r>
          </a:p>
          <a:p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Hipertrofiye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bağlı olarak artan kas protein düzeyi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38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49213"/>
            <a:ext cx="10515600" cy="1325562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Gelişimi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Kasılma Türleri ;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İzometrik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Kasılma</a:t>
            </a:r>
          </a:p>
          <a:p>
            <a:r>
              <a:rPr lang="tr-TR" dirty="0" err="1">
                <a:solidFill>
                  <a:schemeClr val="tx2">
                    <a:lumMod val="50000"/>
                  </a:schemeClr>
                </a:solidFill>
              </a:rPr>
              <a:t>Konsantrik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 Kasılma</a:t>
            </a:r>
          </a:p>
          <a:p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Eksantrik Kasılma</a:t>
            </a:r>
          </a:p>
          <a:p>
            <a:endParaRPr lang="tr-TR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13" y="1374775"/>
            <a:ext cx="7140657" cy="41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75339"/>
            <a:ext cx="10515600" cy="4701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err="1">
                <a:solidFill>
                  <a:schemeClr val="tx2">
                    <a:lumMod val="50000"/>
                  </a:schemeClr>
                </a:solidFill>
              </a:rPr>
              <a:t>İzometrik</a:t>
            </a:r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 Kasılma (Durağan) ;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Kas boyunda uzama olmaz. </a:t>
            </a:r>
          </a:p>
          <a:p>
            <a:r>
              <a:rPr lang="tr-TR" sz="3200" dirty="0">
                <a:solidFill>
                  <a:schemeClr val="tx2">
                    <a:lumMod val="50000"/>
                  </a:schemeClr>
                </a:solidFill>
              </a:rPr>
              <a:t>Kaslarda yüksek bir gerilim yaratarak kuvvet uygulanır.</a:t>
            </a:r>
          </a:p>
          <a:p>
            <a:pPr marL="0" indent="0">
              <a:buNone/>
            </a:pPr>
            <a:endParaRPr lang="tr-T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838200" y="49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38200" y="49213"/>
            <a:ext cx="10515600" cy="1325562"/>
          </a:xfrm>
        </p:spPr>
        <p:txBody>
          <a:bodyPr/>
          <a:lstStyle/>
          <a:p>
            <a:r>
              <a:rPr lang="tr-TR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Maksimal Kuvvet Gelişimi</a:t>
            </a:r>
          </a:p>
        </p:txBody>
      </p:sp>
      <p:sp>
        <p:nvSpPr>
          <p:cNvPr id="9" name="Rectangle 6"/>
          <p:cNvSpPr/>
          <p:nvPr/>
        </p:nvSpPr>
        <p:spPr>
          <a:xfrm>
            <a:off x="3048000" y="65272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Bompa</a:t>
            </a:r>
            <a:r>
              <a:rPr lang="en-US" sz="1200" dirty="0">
                <a:solidFill>
                  <a:schemeClr val="bg1"/>
                </a:solidFill>
              </a:rPr>
              <a:t> (</a:t>
            </a:r>
            <a:r>
              <a:rPr lang="tr-TR" sz="1200" dirty="0">
                <a:solidFill>
                  <a:schemeClr val="bg1"/>
                </a:solidFill>
              </a:rPr>
              <a:t>2014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tr-TR" sz="1200" dirty="0">
                <a:solidFill>
                  <a:schemeClr val="bg1"/>
                </a:solidFill>
              </a:rPr>
              <a:t> Nitelikli Kuvvet Antrenmanı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32" name="Picture 8" descr="Weightlifter lift up the rod. Stock Vector Image by ©acidburn #64208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78" y="3063963"/>
            <a:ext cx="4014444" cy="30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90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645</Words>
  <Application>Microsoft Office PowerPoint</Application>
  <PresentationFormat>Geniş ekran</PresentationFormat>
  <Paragraphs>167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Temel Maksimal Kuvvet Gelişimi – II</vt:lpstr>
      <vt:lpstr>Kuvvet Tanımı</vt:lpstr>
      <vt:lpstr>Kuvvetin Sınıflandırması</vt:lpstr>
      <vt:lpstr>Maksimal Kuvvet Tanımı</vt:lpstr>
      <vt:lpstr>Maksimal Kuvvet Antrenmanı</vt:lpstr>
      <vt:lpstr>Maksimal Kuvvet Antrenmanı</vt:lpstr>
      <vt:lpstr>Maksimal Kuvvet Gelişimi</vt:lpstr>
      <vt:lpstr>Maksimal Kuvvet Gelişimi</vt:lpstr>
      <vt:lpstr>Maksimal Kuvvet Gelişimi</vt:lpstr>
      <vt:lpstr>Maksimal Kuvvet Gelişimi</vt:lpstr>
      <vt:lpstr>Maksimal Kuvvet Gelişimi</vt:lpstr>
      <vt:lpstr>Maksimal Kuvvet Antrenmanı</vt:lpstr>
      <vt:lpstr>PowerPoint Sunusu</vt:lpstr>
      <vt:lpstr>Maksimal Kuvvet Antrenmanı Programlama</vt:lpstr>
      <vt:lpstr>Maksimal Kuvvet Antrenmanı Programlama</vt:lpstr>
      <vt:lpstr>Maksimal Kuvvet Antrenmanı Programlama</vt:lpstr>
      <vt:lpstr>Maksimal Kuvvet Antrenmanı Programlama</vt:lpstr>
      <vt:lpstr>Maksimal Kuvvet Antrenmanı Programlama</vt:lpstr>
      <vt:lpstr>Maksimal Kuvvet Antrenmanı Programlama</vt:lpstr>
      <vt:lpstr>Maksimal Kuvvet Antrenmanı Örneği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Deneme</dc:title>
  <dc:creator>Göktug Sanli</dc:creator>
  <cp:lastModifiedBy>Göktuğ Şanlı</cp:lastModifiedBy>
  <cp:revision>68</cp:revision>
  <dcterms:created xsi:type="dcterms:W3CDTF">2022-11-11T14:22:21Z</dcterms:created>
  <dcterms:modified xsi:type="dcterms:W3CDTF">2022-11-22T17:44:32Z</dcterms:modified>
</cp:coreProperties>
</file>