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crdownload"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crdownload"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2" r:id="rId5"/>
    <p:sldId id="265" r:id="rId6"/>
    <p:sldId id="289" r:id="rId7"/>
    <p:sldId id="264" r:id="rId8"/>
    <p:sldId id="266" r:id="rId9"/>
    <p:sldId id="267" r:id="rId10"/>
    <p:sldId id="273" r:id="rId11"/>
    <p:sldId id="269" r:id="rId12"/>
    <p:sldId id="272" r:id="rId13"/>
    <p:sldId id="268" r:id="rId14"/>
    <p:sldId id="271" r:id="rId15"/>
    <p:sldId id="279" r:id="rId16"/>
    <p:sldId id="278" r:id="rId17"/>
    <p:sldId id="277" r:id="rId18"/>
    <p:sldId id="270" r:id="rId19"/>
    <p:sldId id="276" r:id="rId20"/>
    <p:sldId id="275" r:id="rId21"/>
    <p:sldId id="280" r:id="rId22"/>
    <p:sldId id="274" r:id="rId23"/>
    <p:sldId id="283" r:id="rId24"/>
    <p:sldId id="282" r:id="rId25"/>
    <p:sldId id="284" r:id="rId26"/>
    <p:sldId id="286" r:id="rId27"/>
    <p:sldId id="285" r:id="rId28"/>
    <p:sldId id="281" r:id="rId29"/>
    <p:sldId id="288" r:id="rId30"/>
    <p:sldId id="28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22.11.2022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22.11.2022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22.11.2022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crdownload"/><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ctrTitle"/>
          </p:nvPr>
        </p:nvSpPr>
        <p:spPr>
          <a:xfrm>
            <a:off x="1523999" y="1559169"/>
            <a:ext cx="9435921" cy="832339"/>
          </a:xfrm>
        </p:spPr>
        <p:txBody>
          <a:bodyPr>
            <a:noAutofit/>
          </a:bodyPr>
          <a:lstStyle/>
          <a:p>
            <a:r>
              <a:rPr lang="tr-TR" b="1" dirty="0" smtClean="0">
                <a:effectLst>
                  <a:outerShdw blurRad="38100" dist="38100" dir="2700000" algn="tl">
                    <a:srgbClr val="000000">
                      <a:alpha val="43137"/>
                    </a:srgbClr>
                  </a:outerShdw>
                </a:effectLst>
              </a:rPr>
              <a:t>Vücut Ağırlığı Egzersizleri II</a:t>
            </a:r>
            <a:endParaRPr lang="tr-TR" b="1" dirty="0">
              <a:effectLst>
                <a:outerShdw blurRad="38100" dist="38100" dir="2700000" algn="tl">
                  <a:srgbClr val="000000">
                    <a:alpha val="43137"/>
                  </a:srgbClr>
                </a:outerShdw>
              </a:effectLst>
            </a:endParaRPr>
          </a:p>
        </p:txBody>
      </p:sp>
      <p:sp>
        <p:nvSpPr>
          <p:cNvPr id="6" name="Alt Başlık 2"/>
          <p:cNvSpPr>
            <a:spLocks noGrp="1"/>
          </p:cNvSpPr>
          <p:nvPr>
            <p:ph type="subTitle" idx="1"/>
          </p:nvPr>
        </p:nvSpPr>
        <p:spPr>
          <a:xfrm>
            <a:off x="1641230" y="2957269"/>
            <a:ext cx="9144000" cy="1655762"/>
          </a:xfrm>
        </p:spPr>
        <p:txBody>
          <a:bodyPr>
            <a:normAutofit/>
          </a:bodyPr>
          <a:lstStyle/>
          <a:p>
            <a:pPr marL="457200" indent="-457200">
              <a:buFont typeface="Arial" panose="020B0604020202020204" pitchFamily="34" charset="0"/>
              <a:buChar char="•"/>
            </a:pPr>
            <a:r>
              <a:rPr lang="tr-TR" sz="3200" b="1" dirty="0" smtClean="0">
                <a:solidFill>
                  <a:srgbClr val="FF0000"/>
                </a:solidFill>
              </a:rPr>
              <a:t>Süspansiyon Ekipmanları</a:t>
            </a:r>
            <a:endParaRPr lang="tr-TR" sz="3200" b="1" dirty="0">
              <a:solidFill>
                <a:srgbClr val="FF0000"/>
              </a:solidFill>
            </a:endParaRPr>
          </a:p>
        </p:txBody>
      </p:sp>
    </p:spTree>
    <p:extLst>
      <p:ext uri="{BB962C8B-B14F-4D97-AF65-F5344CB8AC3E}">
        <p14:creationId xmlns:p14="http://schemas.microsoft.com/office/powerpoint/2010/main" val="10260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365125"/>
            <a:ext cx="10515600" cy="961399"/>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Direnç </a:t>
            </a:r>
            <a:r>
              <a:rPr lang="tr-TR" sz="2800" b="1" dirty="0" err="1" smtClean="0">
                <a:solidFill>
                  <a:srgbClr val="0070C0"/>
                </a:solidFill>
                <a:effectLst>
                  <a:outerShdw blurRad="38100" dist="38100" dir="2700000" algn="tl">
                    <a:srgbClr val="000000">
                      <a:alpha val="43137"/>
                    </a:srgbClr>
                  </a:outerShdw>
                </a:effectLst>
              </a:rPr>
              <a:t>Bantları’nın</a:t>
            </a:r>
            <a:r>
              <a:rPr lang="tr-TR" sz="2800" b="1" dirty="0" smtClean="0">
                <a:solidFill>
                  <a:srgbClr val="0070C0"/>
                </a:solidFill>
                <a:effectLst>
                  <a:outerShdw blurRad="38100" dist="38100" dir="2700000" algn="tl">
                    <a:srgbClr val="000000">
                      <a:alpha val="43137"/>
                    </a:srgbClr>
                  </a:outerShdw>
                </a:effectLst>
              </a:rPr>
              <a:t> Avantajları/Dezavantajları</a:t>
            </a:r>
            <a:r>
              <a:rPr lang="tr-TR" sz="2800" b="1" dirty="0">
                <a:solidFill>
                  <a:srgbClr val="0070C0"/>
                </a:solidFill>
                <a:effectLst>
                  <a:outerShdw blurRad="38100" dist="38100" dir="2700000" algn="tl">
                    <a:srgbClr val="000000">
                      <a:alpha val="43137"/>
                    </a:srgbClr>
                  </a:outerShdw>
                </a:effectLst>
              </a:rPr>
              <a:t/>
            </a:r>
            <a:br>
              <a:rPr lang="tr-TR" sz="2800" b="1" dirty="0">
                <a:solidFill>
                  <a:srgbClr val="0070C0"/>
                </a:solidFill>
                <a:effectLst>
                  <a:outerShdw blurRad="38100" dist="38100" dir="2700000" algn="tl">
                    <a:srgbClr val="000000">
                      <a:alpha val="43137"/>
                    </a:srgbClr>
                  </a:outerShdw>
                </a:effectLst>
              </a:rPr>
            </a:br>
            <a:r>
              <a:rPr lang="tr-TR" sz="2800" b="1" dirty="0" smtClean="0">
                <a:solidFill>
                  <a:srgbClr val="0070C0"/>
                </a:solidFill>
                <a:effectLst>
                  <a:outerShdw blurRad="38100" dist="38100" dir="2700000" algn="tl">
                    <a:srgbClr val="000000">
                      <a:alpha val="43137"/>
                    </a:srgbClr>
                  </a:outerShdw>
                </a:effectLst>
              </a:rPr>
              <a:t>Risk Faktörleri Nelerdir?</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95" y="1619319"/>
            <a:ext cx="2959480" cy="3123525"/>
          </a:xfrm>
          <a:prstGeom prst="rect">
            <a:avLst/>
          </a:prstGeom>
        </p:spPr>
      </p:pic>
      <p:pic>
        <p:nvPicPr>
          <p:cNvPr id="6" name="İçerik Yer Tutucus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692" y="1619318"/>
            <a:ext cx="3600204" cy="3223137"/>
          </a:xfrm>
          <a:prstGeom prst="rect">
            <a:avLst/>
          </a:prstGeom>
        </p:spPr>
      </p:pic>
      <p:sp>
        <p:nvSpPr>
          <p:cNvPr id="2" name="Dikdörtgen 1"/>
          <p:cNvSpPr/>
          <p:nvPr/>
        </p:nvSpPr>
        <p:spPr>
          <a:xfrm>
            <a:off x="4250822" y="1619319"/>
            <a:ext cx="3095223" cy="3416320"/>
          </a:xfrm>
          <a:prstGeom prst="rect">
            <a:avLst/>
          </a:prstGeom>
        </p:spPr>
        <p:txBody>
          <a:bodyPr wrap="square">
            <a:spAutoFit/>
          </a:bodyPr>
          <a:lstStyle/>
          <a:p>
            <a:r>
              <a:rPr lang="tr-TR" b="1" dirty="0">
                <a:solidFill>
                  <a:srgbClr val="242424"/>
                </a:solidFill>
                <a:effectLst>
                  <a:outerShdw blurRad="38100" dist="38100" dir="2700000" algn="tl">
                    <a:srgbClr val="000000">
                      <a:alpha val="43137"/>
                    </a:srgbClr>
                  </a:outerShdw>
                </a:effectLst>
                <a:latin typeface="Roboto"/>
              </a:rPr>
              <a:t>Taşınması oldukça kolay olan ve sıkıştırılabilme özelliği sayesinde çok az yer kaplayan direnç bantlarını, dilediğin her yere yanında taşıyabilirsin. Evde, spor salonunda ya da seyahat ettiğin her ortamda direnç bantlarıyla dilediğin zaman antrenman </a:t>
            </a:r>
            <a:r>
              <a:rPr lang="tr-TR" b="1" dirty="0" smtClean="0">
                <a:solidFill>
                  <a:srgbClr val="242424"/>
                </a:solidFill>
                <a:effectLst>
                  <a:outerShdw blurRad="38100" dist="38100" dir="2700000" algn="tl">
                    <a:srgbClr val="000000">
                      <a:alpha val="43137"/>
                    </a:srgbClr>
                  </a:outerShdw>
                </a:effectLst>
                <a:latin typeface="Roboto"/>
              </a:rPr>
              <a:t>yapılabilir.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1712891" y="5035639"/>
            <a:ext cx="9002332" cy="707886"/>
          </a:xfrm>
          <a:prstGeom prst="rect">
            <a:avLst/>
          </a:prstGeom>
          <a:noFill/>
        </p:spPr>
        <p:txBody>
          <a:bodyPr wrap="square" rtlCol="0">
            <a:spAutoFit/>
          </a:bodyPr>
          <a:lstStyle/>
          <a:p>
            <a:r>
              <a:rPr lang="tr-TR" sz="4000" b="1" dirty="0" smtClean="0">
                <a:solidFill>
                  <a:srgbClr val="FF0000"/>
                </a:solidFill>
                <a:effectLst>
                  <a:outerShdw blurRad="38100" dist="38100" dir="2700000" algn="tl">
                    <a:srgbClr val="000000">
                      <a:alpha val="43137"/>
                    </a:srgbClr>
                  </a:outerShdw>
                </a:effectLst>
              </a:rPr>
              <a:t>!</a:t>
            </a:r>
            <a:r>
              <a:rPr lang="tr-TR" b="1" dirty="0" smtClean="0">
                <a:solidFill>
                  <a:srgbClr val="FF0000"/>
                </a:solidFill>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Egzersiz sırasında bantların kopma olasılığından dolayı yaralanma ve sakatlanma olabilir.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580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524000" y="747224"/>
            <a:ext cx="9144000" cy="11753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ctr">
              <a:buFont typeface="Arial" panose="020B0604020202020204" pitchFamily="34" charset="0"/>
              <a:buChar char="•"/>
            </a:pPr>
            <a:r>
              <a:rPr lang="tr-TR" sz="4800" b="1" dirty="0" smtClean="0">
                <a:effectLst>
                  <a:outerShdw blurRad="38100" dist="38100" dir="2700000" algn="tl">
                    <a:srgbClr val="000000">
                      <a:alpha val="43137"/>
                    </a:srgbClr>
                  </a:outerShdw>
                </a:effectLst>
              </a:rPr>
              <a:t>FONKSİYONEL EKİPMANLAR</a:t>
            </a:r>
            <a:endParaRPr lang="tr-TR" sz="4800" b="1" dirty="0">
              <a:effectLst>
                <a:outerShdw blurRad="38100" dist="38100" dir="2700000" algn="tl">
                  <a:srgbClr val="000000">
                    <a:alpha val="43137"/>
                  </a:srgbClr>
                </a:outerShdw>
              </a:effectLst>
            </a:endParaRPr>
          </a:p>
        </p:txBody>
      </p:sp>
      <p:sp>
        <p:nvSpPr>
          <p:cNvPr id="5" name="Alt Başlık 2"/>
          <p:cNvSpPr txBox="1">
            <a:spLocks/>
          </p:cNvSpPr>
          <p:nvPr/>
        </p:nvSpPr>
        <p:spPr>
          <a:xfrm>
            <a:off x="1524000" y="2813538"/>
            <a:ext cx="9144000" cy="24442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tr-TR" sz="3600" b="1" dirty="0" smtClean="0">
                <a:solidFill>
                  <a:srgbClr val="FF0000"/>
                </a:solidFill>
                <a:effectLst>
                  <a:outerShdw blurRad="38100" dist="38100" dir="2700000" algn="tl">
                    <a:srgbClr val="000000">
                      <a:alpha val="43137"/>
                    </a:srgbClr>
                  </a:outerShdw>
                </a:effectLst>
              </a:rPr>
              <a:t>1-Sandbag</a:t>
            </a:r>
          </a:p>
          <a:p>
            <a:pPr algn="ctr"/>
            <a:r>
              <a:rPr lang="tr-TR" sz="3600" b="1" dirty="0" smtClean="0">
                <a:solidFill>
                  <a:srgbClr val="FF0000"/>
                </a:solidFill>
                <a:effectLst>
                  <a:outerShdw blurRad="38100" dist="38100" dir="2700000" algn="tl">
                    <a:srgbClr val="000000">
                      <a:alpha val="43137"/>
                    </a:srgbClr>
                  </a:outerShdw>
                </a:effectLst>
              </a:rPr>
              <a:t>2- Halatlar </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67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507662" cy="560231"/>
          </a:xfrm>
        </p:spPr>
        <p:txBody>
          <a:bodyPr>
            <a:normAutofit/>
          </a:bodyPr>
          <a:lstStyle/>
          <a:p>
            <a:r>
              <a:rPr lang="tr-TR" sz="2800" b="1" dirty="0" smtClean="0">
                <a:solidFill>
                  <a:srgbClr val="0070C0"/>
                </a:solidFill>
                <a:effectLst>
                  <a:outerShdw blurRad="38100" dist="38100" dir="2700000" algn="tl">
                    <a:srgbClr val="000000">
                      <a:alpha val="43137"/>
                    </a:srgbClr>
                  </a:outerShdw>
                </a:effectLst>
              </a:rPr>
              <a:t>1- </a:t>
            </a:r>
            <a:r>
              <a:rPr lang="tr-TR" sz="2800" b="1" dirty="0" err="1" smtClean="0">
                <a:solidFill>
                  <a:srgbClr val="0070C0"/>
                </a:solidFill>
                <a:effectLst>
                  <a:outerShdw blurRad="38100" dist="38100" dir="2700000" algn="tl">
                    <a:srgbClr val="000000">
                      <a:alpha val="43137"/>
                    </a:srgbClr>
                  </a:outerShdw>
                </a:effectLst>
              </a:rPr>
              <a:t>Sandbag</a:t>
            </a:r>
            <a:r>
              <a:rPr lang="tr-TR" sz="2800" b="1" dirty="0" smtClean="0">
                <a:solidFill>
                  <a:srgbClr val="0070C0"/>
                </a:solidFill>
                <a:effectLst>
                  <a:outerShdw blurRad="38100" dist="38100" dir="2700000" algn="tl">
                    <a:srgbClr val="000000">
                      <a:alpha val="43137"/>
                    </a:srgbClr>
                  </a:outerShdw>
                </a:effectLst>
              </a:rPr>
              <a:t> Kullanım Fonksiyonları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1013346"/>
            <a:ext cx="4872251" cy="17430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61" y="3394666"/>
            <a:ext cx="4913194" cy="2143125"/>
          </a:xfrm>
          <a:prstGeom prst="rect">
            <a:avLst/>
          </a:prstGeom>
        </p:spPr>
      </p:pic>
      <p:sp>
        <p:nvSpPr>
          <p:cNvPr id="2" name="Metin kutusu 1"/>
          <p:cNvSpPr txBox="1"/>
          <p:nvPr/>
        </p:nvSpPr>
        <p:spPr>
          <a:xfrm>
            <a:off x="839788" y="2517503"/>
            <a:ext cx="4878432" cy="1754326"/>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Sandbag</a:t>
            </a:r>
            <a:r>
              <a:rPr lang="tr-TR" b="1" dirty="0">
                <a:effectLst>
                  <a:outerShdw blurRad="38100" dist="38100" dir="2700000" algn="tl">
                    <a:srgbClr val="000000">
                      <a:alpha val="43137"/>
                    </a:srgbClr>
                  </a:outerShdw>
                </a:effectLst>
              </a:rPr>
              <a:t> ile antrenman yaparak bütün vücut gücünü, dengesini ve dayanıklılığınızı geliştirebilirsiniz. Bu çok yönlü antrenman sayısız farklı egzersiz yapmanıza ve üst ve alt gövdenizi çalıştırmanıza olanak verir. Gerektiğinde tüm gücünüzü kullanmanıza yardımcı olur. </a:t>
            </a:r>
          </a:p>
        </p:txBody>
      </p:sp>
    </p:spTree>
    <p:extLst>
      <p:ext uri="{BB962C8B-B14F-4D97-AF65-F5344CB8AC3E}">
        <p14:creationId xmlns:p14="http://schemas.microsoft.com/office/powerpoint/2010/main" val="250806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648167" cy="701899"/>
          </a:xfrm>
        </p:spPr>
        <p:txBody>
          <a:bodyPr>
            <a:normAutofit/>
          </a:bodyPr>
          <a:lstStyle/>
          <a:p>
            <a:r>
              <a:rPr lang="tr-TR" sz="3200" b="1" dirty="0" smtClean="0">
                <a:solidFill>
                  <a:srgbClr val="0070C0"/>
                </a:solidFill>
                <a:effectLst>
                  <a:outerShdw blurRad="38100" dist="38100" dir="2700000" algn="tl">
                    <a:srgbClr val="000000">
                      <a:alpha val="43137"/>
                    </a:srgbClr>
                  </a:outerShdw>
                </a:effectLst>
              </a:rPr>
              <a:t>1-Sandbag Çeşitleri ve Mekaniği Nelerdir?</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475" y="1889974"/>
            <a:ext cx="4722480" cy="2847975"/>
          </a:xfrm>
          <a:prstGeom prst="rect">
            <a:avLst/>
          </a:prstGeom>
        </p:spPr>
      </p:pic>
      <p:sp>
        <p:nvSpPr>
          <p:cNvPr id="2" name="Metin kutusu 1"/>
          <p:cNvSpPr txBox="1"/>
          <p:nvPr/>
        </p:nvSpPr>
        <p:spPr>
          <a:xfrm>
            <a:off x="1043189" y="2667630"/>
            <a:ext cx="4958366" cy="646331"/>
          </a:xfrm>
          <a:prstGeom prst="rect">
            <a:avLst/>
          </a:prstGeom>
          <a:noFill/>
        </p:spPr>
        <p:txBody>
          <a:bodyPr wrap="square" rtlCol="0">
            <a:spAutoFit/>
          </a:bodyPr>
          <a:lstStyle/>
          <a:p>
            <a:r>
              <a:rPr lang="tr-TR" b="1" dirty="0" err="1" smtClean="0">
                <a:effectLst>
                  <a:outerShdw blurRad="38100" dist="38100" dir="2700000" algn="tl">
                    <a:srgbClr val="000000">
                      <a:alpha val="43137"/>
                    </a:srgbClr>
                  </a:outerShdw>
                </a:effectLst>
              </a:rPr>
              <a:t>Sandbag</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ın</a:t>
            </a:r>
            <a:r>
              <a:rPr lang="tr-TR" b="1" dirty="0" smtClean="0">
                <a:effectLst>
                  <a:outerShdw blurRad="38100" dist="38100" dir="2700000" algn="tl">
                    <a:srgbClr val="000000">
                      <a:alpha val="43137"/>
                    </a:srgbClr>
                  </a:outerShdw>
                </a:effectLst>
              </a:rPr>
              <a:t> içerisindeki kum torbalarıyla   </a:t>
            </a:r>
            <a:r>
              <a:rPr lang="tr-TR" b="1" dirty="0">
                <a:effectLst>
                  <a:outerShdw blurRad="38100" dist="38100" dir="2700000" algn="tl">
                    <a:srgbClr val="000000">
                      <a:alpha val="43137"/>
                    </a:srgbClr>
                  </a:outerShdw>
                </a:effectLst>
              </a:rPr>
              <a:t>ağırlık çantası </a:t>
            </a:r>
            <a:r>
              <a:rPr lang="tr-TR" b="1" dirty="0" smtClean="0">
                <a:effectLst>
                  <a:outerShdw blurRad="38100" dist="38100" dir="2700000" algn="tl">
                    <a:srgbClr val="000000">
                      <a:alpha val="43137"/>
                    </a:srgbClr>
                  </a:outerShdw>
                </a:effectLst>
              </a:rPr>
              <a:t>içerir.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672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38074" y="471714"/>
            <a:ext cx="9204098" cy="994229"/>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1-Sandbag Avantajı/Dezavantajı</a:t>
            </a:r>
            <a:r>
              <a:rPr lang="tr-TR" sz="3200" b="1" dirty="0">
                <a:solidFill>
                  <a:srgbClr val="0070C0"/>
                </a:solidFill>
                <a:effectLst>
                  <a:outerShdw blurRad="38100" dist="38100" dir="2700000" algn="tl">
                    <a:srgbClr val="000000">
                      <a:alpha val="43137"/>
                    </a:srgbClr>
                  </a:outerShdw>
                </a:effectLst>
              </a:rPr>
              <a:t/>
            </a:r>
            <a:br>
              <a:rPr lang="tr-TR" sz="3200" b="1" dirty="0">
                <a:solidFill>
                  <a:srgbClr val="0070C0"/>
                </a:solidFill>
                <a:effectLst>
                  <a:outerShdw blurRad="38100" dist="38100" dir="2700000" algn="tl">
                    <a:srgbClr val="000000">
                      <a:alpha val="43137"/>
                    </a:srgbClr>
                  </a:outerShdw>
                </a:effectLst>
              </a:rPr>
            </a:br>
            <a:r>
              <a:rPr lang="tr-TR" sz="3200" b="1" dirty="0" smtClean="0">
                <a:solidFill>
                  <a:srgbClr val="0070C0"/>
                </a:solidFill>
                <a:effectLst>
                  <a:outerShdw blurRad="38100" dist="38100" dir="2700000" algn="tl">
                    <a:srgbClr val="000000">
                      <a:alpha val="43137"/>
                    </a:srgbClr>
                  </a:outerShdw>
                </a:effectLst>
              </a:rPr>
              <a:t>Risk Faktörleri </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463" y="1873407"/>
            <a:ext cx="4414076" cy="3973512"/>
          </a:xfrm>
          <a:prstGeom prst="rect">
            <a:avLst/>
          </a:prstGeom>
        </p:spPr>
      </p:pic>
    </p:spTree>
    <p:extLst>
      <p:ext uri="{BB962C8B-B14F-4D97-AF65-F5344CB8AC3E}">
        <p14:creationId xmlns:p14="http://schemas.microsoft.com/office/powerpoint/2010/main" val="1513692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90261" y="225381"/>
            <a:ext cx="9614397" cy="661916"/>
          </a:xfrm>
        </p:spPr>
        <p:txBody>
          <a:bodyPr>
            <a:normAutofit/>
          </a:bodyPr>
          <a:lstStyle/>
          <a:p>
            <a:pPr algn="ctr"/>
            <a:r>
              <a:rPr lang="tr-TR" sz="3200" b="1" dirty="0" smtClean="0">
                <a:solidFill>
                  <a:srgbClr val="0070C0"/>
                </a:solidFill>
                <a:effectLst>
                  <a:outerShdw blurRad="38100" dist="38100" dir="2700000" algn="tl">
                    <a:srgbClr val="000000">
                      <a:alpha val="43137"/>
                    </a:srgbClr>
                  </a:outerShdw>
                </a:effectLst>
              </a:rPr>
              <a:t>2- </a:t>
            </a:r>
            <a:r>
              <a:rPr lang="tr-TR" sz="3200" b="1" dirty="0" err="1" smtClean="0">
                <a:solidFill>
                  <a:srgbClr val="0070C0"/>
                </a:solidFill>
                <a:effectLst>
                  <a:outerShdw blurRad="38100" dist="38100" dir="2700000" algn="tl">
                    <a:srgbClr val="000000">
                      <a:alpha val="43137"/>
                    </a:srgbClr>
                  </a:outerShdw>
                </a:effectLst>
              </a:rPr>
              <a:t>Halatlar’ın</a:t>
            </a:r>
            <a:r>
              <a:rPr lang="tr-TR" sz="3200" b="1" dirty="0" smtClean="0">
                <a:solidFill>
                  <a:srgbClr val="0070C0"/>
                </a:solidFill>
                <a:effectLst>
                  <a:outerShdw blurRad="38100" dist="38100" dir="2700000" algn="tl">
                    <a:srgbClr val="000000">
                      <a:alpha val="43137"/>
                    </a:srgbClr>
                  </a:outerShdw>
                </a:effectLst>
              </a:rPr>
              <a:t>  Kullanım Fonksiyonları Nelerdir?</a:t>
            </a:r>
            <a:endParaRPr lang="tr-TR" sz="32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59" y="3374264"/>
            <a:ext cx="6172200" cy="2079134"/>
          </a:xfrm>
          <a:prstGeom prst="rect">
            <a:avLst/>
          </a:prstGeom>
        </p:spPr>
      </p:pic>
      <p:sp>
        <p:nvSpPr>
          <p:cNvPr id="2" name="Metin kutusu 1"/>
          <p:cNvSpPr txBox="1"/>
          <p:nvPr/>
        </p:nvSpPr>
        <p:spPr>
          <a:xfrm>
            <a:off x="2176530" y="1558344"/>
            <a:ext cx="7817476" cy="1015663"/>
          </a:xfrm>
          <a:prstGeom prst="rect">
            <a:avLst/>
          </a:prstGeom>
          <a:noFill/>
        </p:spPr>
        <p:txBody>
          <a:bodyPr wrap="square" rtlCol="0">
            <a:spAutoFit/>
          </a:bodyPr>
          <a:lstStyle/>
          <a:p>
            <a:r>
              <a:rPr lang="tr-TR" sz="2000" b="1" dirty="0">
                <a:effectLst>
                  <a:outerShdw blurRad="38100" dist="38100" dir="2700000" algn="tl">
                    <a:srgbClr val="000000">
                      <a:alpha val="43137"/>
                    </a:srgbClr>
                  </a:outerShdw>
                </a:effectLst>
              </a:rPr>
              <a:t>Halatlar, yer çekimi kuvveti ve oluşturduğu dalgaların gücüyle insan sistemlerinin (</a:t>
            </a:r>
            <a:r>
              <a:rPr lang="tr-TR" sz="2000" b="1" dirty="0" err="1">
                <a:effectLst>
                  <a:outerShdw blurRad="38100" dist="38100" dir="2700000" algn="tl">
                    <a:srgbClr val="000000">
                      <a:alpha val="43137"/>
                    </a:srgbClr>
                  </a:outerShdw>
                </a:effectLst>
              </a:rPr>
              <a:t>kardiyovasküler</a:t>
            </a:r>
            <a:r>
              <a:rPr lang="tr-TR" sz="2000" b="1" dirty="0">
                <a:effectLst>
                  <a:outerShdw blurRad="38100" dist="38100" dir="2700000" algn="tl">
                    <a:srgbClr val="000000">
                      <a:alpha val="43137"/>
                    </a:srgbClr>
                  </a:outerShdw>
                </a:effectLst>
              </a:rPr>
              <a:t>, </a:t>
            </a:r>
            <a:r>
              <a:rPr lang="tr-TR" sz="2000" b="1" dirty="0" err="1">
                <a:effectLst>
                  <a:outerShdw blurRad="38100" dist="38100" dir="2700000" algn="tl">
                    <a:srgbClr val="000000">
                      <a:alpha val="43137"/>
                    </a:srgbClr>
                  </a:outerShdw>
                </a:effectLst>
              </a:rPr>
              <a:t>pulmoner</a:t>
            </a:r>
            <a:r>
              <a:rPr lang="tr-TR" sz="2000" b="1" dirty="0">
                <a:effectLst>
                  <a:outerShdw blurRad="38100" dist="38100" dir="2700000" algn="tl">
                    <a:srgbClr val="000000">
                      <a:alpha val="43137"/>
                    </a:srgbClr>
                  </a:outerShdw>
                </a:effectLst>
              </a:rPr>
              <a:t> ve sinir sistemleri..) fizyolojik tepkilerini geliştirmek için kullanılan alettir. </a:t>
            </a:r>
          </a:p>
        </p:txBody>
      </p:sp>
    </p:spTree>
    <p:extLst>
      <p:ext uri="{BB962C8B-B14F-4D97-AF65-F5344CB8AC3E}">
        <p14:creationId xmlns:p14="http://schemas.microsoft.com/office/powerpoint/2010/main" val="4107641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551597" y="296887"/>
            <a:ext cx="10515600" cy="1094032"/>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2-Halatlar’ın Çeşitleri ve Mekaniği </a:t>
            </a:r>
            <a:br>
              <a:rPr lang="tr-TR" sz="3600" b="1" dirty="0" smtClean="0">
                <a:solidFill>
                  <a:srgbClr val="0070C0"/>
                </a:solidFill>
                <a:effectLst>
                  <a:outerShdw blurRad="38100" dist="38100" dir="2700000" algn="tl">
                    <a:srgbClr val="000000">
                      <a:alpha val="43137"/>
                    </a:srgbClr>
                  </a:outerShdw>
                </a:effectLst>
              </a:rPr>
            </a:br>
            <a:r>
              <a:rPr lang="tr-TR" sz="3600" b="1" dirty="0" smtClean="0">
                <a:solidFill>
                  <a:srgbClr val="0070C0"/>
                </a:solidFill>
                <a:effectLst>
                  <a:outerShdw blurRad="38100" dist="38100" dir="2700000" algn="tl">
                    <a:srgbClr val="000000">
                      <a:alpha val="43137"/>
                    </a:srgbClr>
                  </a:outerShdw>
                </a:effectLst>
              </a:rPr>
              <a:t>Risk Faktörleri </a:t>
            </a:r>
            <a:endParaRPr lang="tr-TR" sz="3600" b="1" dirty="0">
              <a:solidFill>
                <a:srgbClr val="0070C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600" y="1532586"/>
            <a:ext cx="4711991" cy="4237149"/>
          </a:xfrm>
          <a:prstGeom prst="rect">
            <a:avLst/>
          </a:prstGeom>
        </p:spPr>
      </p:pic>
    </p:spTree>
    <p:extLst>
      <p:ext uri="{BB962C8B-B14F-4D97-AF65-F5344CB8AC3E}">
        <p14:creationId xmlns:p14="http://schemas.microsoft.com/office/powerpoint/2010/main" val="3430487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14400" y="215000"/>
            <a:ext cx="10515600" cy="753992"/>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2-Halatlar’ın Avantajları ve Dezavantajları </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981" y="1556409"/>
            <a:ext cx="2476619" cy="318176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924" y="1184924"/>
            <a:ext cx="3819525" cy="4456024"/>
          </a:xfrm>
          <a:prstGeom prst="rect">
            <a:avLst/>
          </a:prstGeom>
        </p:spPr>
      </p:pic>
    </p:spTree>
    <p:extLst>
      <p:ext uri="{BB962C8B-B14F-4D97-AF65-F5344CB8AC3E}">
        <p14:creationId xmlns:p14="http://schemas.microsoft.com/office/powerpoint/2010/main" val="314645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1382332" y="735997"/>
            <a:ext cx="9144000" cy="14611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ctr">
              <a:buFont typeface="Arial" panose="020B0604020202020204" pitchFamily="34" charset="0"/>
              <a:buChar char="•"/>
            </a:pPr>
            <a:r>
              <a:rPr lang="tr-TR" sz="7200" b="1" dirty="0" smtClean="0">
                <a:effectLst>
                  <a:outerShdw blurRad="38100" dist="38100" dir="2700000" algn="tl">
                    <a:srgbClr val="000000">
                      <a:alpha val="43137"/>
                    </a:srgbClr>
                  </a:outerShdw>
                </a:effectLst>
              </a:rPr>
              <a:t>Egzersiz Topları </a:t>
            </a:r>
            <a:endParaRPr lang="tr-TR" sz="7200" b="1" dirty="0">
              <a:effectLst>
                <a:outerShdw blurRad="38100" dist="38100" dir="2700000" algn="tl">
                  <a:srgbClr val="000000">
                    <a:alpha val="43137"/>
                  </a:srgbClr>
                </a:outerShdw>
              </a:effectLst>
            </a:endParaRPr>
          </a:p>
        </p:txBody>
      </p:sp>
      <p:sp>
        <p:nvSpPr>
          <p:cNvPr id="5" name="Alt Başlık 2"/>
          <p:cNvSpPr txBox="1">
            <a:spLocks/>
          </p:cNvSpPr>
          <p:nvPr/>
        </p:nvSpPr>
        <p:spPr>
          <a:xfrm>
            <a:off x="4228563" y="2649001"/>
            <a:ext cx="5366198" cy="19859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tr-TR" sz="3600" b="1" dirty="0" smtClean="0">
                <a:solidFill>
                  <a:srgbClr val="FF0000"/>
                </a:solidFill>
                <a:effectLst>
                  <a:outerShdw blurRad="38100" dist="38100" dir="2700000" algn="tl">
                    <a:srgbClr val="000000">
                      <a:alpha val="43137"/>
                    </a:srgbClr>
                  </a:outerShdw>
                </a:effectLst>
              </a:rPr>
              <a:t>Slam </a:t>
            </a:r>
            <a:r>
              <a:rPr lang="tr-TR" sz="3600" b="1" dirty="0" err="1" smtClean="0">
                <a:solidFill>
                  <a:srgbClr val="FF0000"/>
                </a:solidFill>
                <a:effectLst>
                  <a:outerShdw blurRad="38100" dist="38100" dir="2700000" algn="tl">
                    <a:srgbClr val="000000">
                      <a:alpha val="43137"/>
                    </a:srgbClr>
                  </a:outerShdw>
                </a:effectLst>
              </a:rPr>
              <a:t>Ball</a:t>
            </a:r>
            <a:r>
              <a:rPr lang="tr-TR" sz="3600" b="1" dirty="0" smtClean="0">
                <a:solidFill>
                  <a:srgbClr val="FF0000"/>
                </a:solidFill>
                <a:effectLst>
                  <a:outerShdw blurRad="38100" dist="38100" dir="2700000" algn="tl">
                    <a:srgbClr val="000000">
                      <a:alpha val="43137"/>
                    </a:srgbClr>
                  </a:outerShdw>
                </a:effectLst>
              </a:rPr>
              <a:t>(Fırlatma Topu)</a:t>
            </a:r>
          </a:p>
          <a:p>
            <a:pPr marL="457200" indent="-457200">
              <a:buFont typeface="+mj-lt"/>
              <a:buAutoNum type="arabicPeriod"/>
            </a:pPr>
            <a:r>
              <a:rPr lang="tr-TR" sz="3600" b="1" dirty="0" smtClean="0">
                <a:solidFill>
                  <a:srgbClr val="FF0000"/>
                </a:solidFill>
                <a:effectLst>
                  <a:outerShdw blurRad="38100" dist="38100" dir="2700000" algn="tl">
                    <a:srgbClr val="000000">
                      <a:alpha val="43137"/>
                    </a:srgbClr>
                  </a:outerShdw>
                </a:effectLst>
              </a:rPr>
              <a:t>Wall </a:t>
            </a:r>
            <a:r>
              <a:rPr lang="tr-TR" sz="3600" b="1" dirty="0" err="1" smtClean="0">
                <a:solidFill>
                  <a:srgbClr val="FF0000"/>
                </a:solidFill>
                <a:effectLst>
                  <a:outerShdw blurRad="38100" dist="38100" dir="2700000" algn="tl">
                    <a:srgbClr val="000000">
                      <a:alpha val="43137"/>
                    </a:srgbClr>
                  </a:outerShdw>
                </a:effectLst>
              </a:rPr>
              <a:t>Ball</a:t>
            </a:r>
            <a:r>
              <a:rPr lang="tr-TR" sz="3600" b="1" dirty="0" smtClean="0">
                <a:solidFill>
                  <a:srgbClr val="FF0000"/>
                </a:solidFill>
                <a:effectLst>
                  <a:outerShdw blurRad="38100" dist="38100" dir="2700000" algn="tl">
                    <a:srgbClr val="000000">
                      <a:alpha val="43137"/>
                    </a:srgbClr>
                  </a:outerShdw>
                </a:effectLst>
              </a:rPr>
              <a:t> (Sağlık Topu)</a:t>
            </a:r>
          </a:p>
          <a:p>
            <a:pPr marL="457200" indent="-457200">
              <a:buFont typeface="+mj-lt"/>
              <a:buAutoNum type="arabicPeriod"/>
            </a:pPr>
            <a:r>
              <a:rPr lang="tr-TR" sz="3600" b="1" dirty="0" err="1" smtClean="0">
                <a:solidFill>
                  <a:srgbClr val="FF0000"/>
                </a:solidFill>
                <a:effectLst>
                  <a:outerShdw blurRad="38100" dist="38100" dir="2700000" algn="tl">
                    <a:srgbClr val="000000">
                      <a:alpha val="43137"/>
                    </a:srgbClr>
                  </a:outerShdw>
                </a:effectLst>
              </a:rPr>
              <a:t>Pilates</a:t>
            </a:r>
            <a:r>
              <a:rPr lang="tr-TR" sz="3600" b="1" dirty="0" smtClean="0">
                <a:solidFill>
                  <a:srgbClr val="FF0000"/>
                </a:solidFill>
                <a:effectLst>
                  <a:outerShdw blurRad="38100" dist="38100" dir="2700000" algn="tl">
                    <a:srgbClr val="000000">
                      <a:alpha val="43137"/>
                    </a:srgbClr>
                  </a:outerShdw>
                </a:effectLst>
              </a:rPr>
              <a:t> Topu </a:t>
            </a:r>
            <a:endParaRPr lang="tr-TR"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139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212501"/>
            <a:ext cx="10255842" cy="771099"/>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1- Slam </a:t>
            </a:r>
            <a:r>
              <a:rPr lang="tr-TR" sz="3600" b="1" dirty="0" err="1" smtClean="0">
                <a:solidFill>
                  <a:srgbClr val="0070C0"/>
                </a:solidFill>
                <a:effectLst>
                  <a:outerShdw blurRad="38100" dist="38100" dir="2700000" algn="tl">
                    <a:srgbClr val="000000">
                      <a:alpha val="43137"/>
                    </a:srgbClr>
                  </a:outerShdw>
                </a:effectLst>
              </a:rPr>
              <a:t>Ball</a:t>
            </a:r>
            <a:r>
              <a:rPr lang="tr-TR" sz="3600" b="1" dirty="0" smtClean="0">
                <a:solidFill>
                  <a:srgbClr val="0070C0"/>
                </a:solidFill>
                <a:effectLst>
                  <a:outerShdw blurRad="38100" dist="38100" dir="2700000" algn="tl">
                    <a:srgbClr val="000000">
                      <a:alpha val="43137"/>
                    </a:srgbClr>
                  </a:outerShdw>
                </a:effectLst>
              </a:rPr>
              <a:t> Kullanım Alanı</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085" y="3524636"/>
            <a:ext cx="4306172" cy="2244725"/>
          </a:xfrm>
          <a:prstGeom prst="rect">
            <a:avLst/>
          </a:prstGeom>
        </p:spPr>
      </p:pic>
      <p:sp>
        <p:nvSpPr>
          <p:cNvPr id="2" name="Metin kutusu 1"/>
          <p:cNvSpPr txBox="1"/>
          <p:nvPr/>
        </p:nvSpPr>
        <p:spPr>
          <a:xfrm>
            <a:off x="2367495" y="1284622"/>
            <a:ext cx="7405352" cy="1938992"/>
          </a:xfrm>
          <a:prstGeom prst="rect">
            <a:avLst/>
          </a:prstGeom>
          <a:noFill/>
        </p:spPr>
        <p:txBody>
          <a:bodyPr wrap="square" rtlCol="0">
            <a:spAutoFit/>
          </a:bodyPr>
          <a:lstStyle/>
          <a:p>
            <a:r>
              <a:rPr lang="tr-TR" sz="2400" b="1" dirty="0">
                <a:effectLst>
                  <a:outerShdw blurRad="38100" dist="38100" dir="2700000" algn="tl">
                    <a:srgbClr val="000000">
                      <a:alpha val="43137"/>
                    </a:srgbClr>
                  </a:outerShdw>
                </a:effectLst>
              </a:rPr>
              <a:t>Sıçramayan top olarak bilinen </a:t>
            </a:r>
            <a:r>
              <a:rPr lang="tr-TR" sz="2400" b="1" dirty="0" err="1">
                <a:effectLst>
                  <a:outerShdw blurRad="38100" dist="38100" dir="2700000" algn="tl">
                    <a:srgbClr val="000000">
                      <a:alpha val="43137"/>
                    </a:srgbClr>
                  </a:outerShdw>
                </a:effectLst>
              </a:rPr>
              <a:t>slam</a:t>
            </a:r>
            <a:r>
              <a:rPr lang="tr-TR" sz="2400" b="1" dirty="0">
                <a:effectLst>
                  <a:outerShdw blurRad="38100" dist="38100" dir="2700000" algn="tl">
                    <a:srgbClr val="000000">
                      <a:alpha val="43137"/>
                    </a:srgbClr>
                  </a:outerShdw>
                </a:effectLst>
              </a:rPr>
              <a:t> </a:t>
            </a:r>
            <a:r>
              <a:rPr lang="tr-TR" sz="2400" b="1" dirty="0" err="1">
                <a:effectLst>
                  <a:outerShdw blurRad="38100" dist="38100" dir="2700000" algn="tl">
                    <a:srgbClr val="000000">
                      <a:alpha val="43137"/>
                    </a:srgbClr>
                  </a:outerShdw>
                </a:effectLst>
              </a:rPr>
              <a:t>ball</a:t>
            </a:r>
            <a:r>
              <a:rPr lang="tr-TR" sz="2400" b="1" dirty="0">
                <a:effectLst>
                  <a:outerShdw blurRad="38100" dist="38100" dir="2700000" algn="tl">
                    <a:srgbClr val="000000">
                      <a:alpha val="43137"/>
                    </a:srgbClr>
                  </a:outerShdw>
                </a:effectLst>
              </a:rPr>
              <a:t> atma egzersizlerinde yaygın olarak kullanılmaktadır. </a:t>
            </a:r>
            <a:r>
              <a:rPr lang="tr-TR" sz="2400" b="1" dirty="0" err="1">
                <a:effectLst>
                  <a:outerShdw blurRad="38100" dist="38100" dir="2700000" algn="tl">
                    <a:srgbClr val="000000">
                      <a:alpha val="43137"/>
                    </a:srgbClr>
                  </a:outerShdw>
                </a:effectLst>
              </a:rPr>
              <a:t>Core</a:t>
            </a:r>
            <a:r>
              <a:rPr lang="tr-TR" sz="2400" b="1" dirty="0">
                <a:effectLst>
                  <a:outerShdw blurRad="38100" dist="38100" dir="2700000" algn="tl">
                    <a:srgbClr val="000000">
                      <a:alpha val="43137"/>
                    </a:srgbClr>
                  </a:outerShdw>
                </a:effectLst>
              </a:rPr>
              <a:t> bölgesi ve ağırlık antrenmanlarında sıklıkla kullanılan </a:t>
            </a:r>
            <a:r>
              <a:rPr lang="tr-TR" sz="2400" b="1" dirty="0" err="1">
                <a:effectLst>
                  <a:outerShdw blurRad="38100" dist="38100" dir="2700000" algn="tl">
                    <a:srgbClr val="000000">
                      <a:alpha val="43137"/>
                    </a:srgbClr>
                  </a:outerShdw>
                </a:effectLst>
              </a:rPr>
              <a:t>slam</a:t>
            </a:r>
            <a:r>
              <a:rPr lang="tr-TR" sz="2400" b="1" dirty="0">
                <a:effectLst>
                  <a:outerShdw blurRad="38100" dist="38100" dir="2700000" algn="tl">
                    <a:srgbClr val="000000">
                      <a:alpha val="43137"/>
                    </a:srgbClr>
                  </a:outerShdw>
                </a:effectLst>
              </a:rPr>
              <a:t> </a:t>
            </a:r>
            <a:r>
              <a:rPr lang="tr-TR" sz="2400" b="1" dirty="0" err="1">
                <a:effectLst>
                  <a:outerShdw blurRad="38100" dist="38100" dir="2700000" algn="tl">
                    <a:srgbClr val="000000">
                      <a:alpha val="43137"/>
                    </a:srgbClr>
                  </a:outerShdw>
                </a:effectLst>
              </a:rPr>
              <a:t>ball</a:t>
            </a:r>
            <a:r>
              <a:rPr lang="tr-TR" sz="2400" b="1" dirty="0">
                <a:effectLst>
                  <a:outerShdw blurRad="38100" dist="38100" dir="2700000" algn="tl">
                    <a:srgbClr val="000000">
                      <a:alpha val="43137"/>
                    </a:srgbClr>
                  </a:outerShdw>
                </a:effectLst>
              </a:rPr>
              <a:t> güç, hız, kondisyon vb. performans gelişimlerini olumlu yönde </a:t>
            </a:r>
            <a:r>
              <a:rPr lang="tr-TR" sz="2400" b="1" dirty="0" smtClean="0">
                <a:effectLst>
                  <a:outerShdw blurRad="38100" dist="38100" dir="2700000" algn="tl">
                    <a:srgbClr val="000000">
                      <a:alpha val="43137"/>
                    </a:srgbClr>
                  </a:outerShdw>
                </a:effectLst>
              </a:rPr>
              <a:t>etkilemektedir.</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340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39787" y="457200"/>
            <a:ext cx="10310433" cy="530225"/>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Ekipmanları Kullanım Fonksiyonları </a:t>
            </a:r>
            <a:endParaRPr lang="tr-TR" sz="2800" b="1" dirty="0">
              <a:solidFill>
                <a:srgbClr val="0070C0"/>
              </a:solidFill>
              <a:effectLst>
                <a:outerShdw blurRad="38100" dist="38100" dir="2700000" algn="tl">
                  <a:srgbClr val="000000">
                    <a:alpha val="43137"/>
                  </a:srgbClr>
                </a:outerShdw>
              </a:effectLst>
            </a:endParaRPr>
          </a:p>
        </p:txBody>
      </p:sp>
      <p:pic>
        <p:nvPicPr>
          <p:cNvPr id="7"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611" y="1993006"/>
            <a:ext cx="4643609" cy="2715904"/>
          </a:xfrm>
          <a:prstGeom prst="rect">
            <a:avLst/>
          </a:prstGeom>
        </p:spPr>
      </p:pic>
      <p:sp>
        <p:nvSpPr>
          <p:cNvPr id="3" name="Metin kutusu 2"/>
          <p:cNvSpPr txBox="1"/>
          <p:nvPr/>
        </p:nvSpPr>
        <p:spPr>
          <a:xfrm>
            <a:off x="1120462" y="1571223"/>
            <a:ext cx="4237149" cy="2862322"/>
          </a:xfrm>
          <a:prstGeom prst="rect">
            <a:avLst/>
          </a:prstGeom>
          <a:noFill/>
        </p:spPr>
        <p:txBody>
          <a:bodyPr wrap="square" rtlCol="0">
            <a:spAutoFit/>
          </a:bodyPr>
          <a:lstStyle/>
          <a:p>
            <a:pPr fontAlgn="base"/>
            <a:r>
              <a:rPr lang="tr-TR" b="1" dirty="0">
                <a:effectLst>
                  <a:outerShdw blurRad="38100" dist="38100" dir="2700000" algn="tl">
                    <a:srgbClr val="000000">
                      <a:alpha val="43137"/>
                    </a:srgbClr>
                  </a:outerShdw>
                </a:effectLst>
              </a:rPr>
              <a:t>TRX kendi vücut ağırlığımızla, yerçekimine karşı yapılabilecek yüzlerce egzersizi olan, 2 kayıştan oluşan bir üründür. 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training</a:t>
            </a:r>
            <a:r>
              <a:rPr lang="tr-TR" b="1" dirty="0">
                <a:effectLst>
                  <a:outerShdw blurRad="38100" dist="38100" dir="2700000" algn="tl">
                    <a:srgbClr val="000000">
                      <a:alpha val="43137"/>
                    </a:srgbClr>
                  </a:outerShdw>
                </a:effectLst>
              </a:rPr>
              <a:t> ve RIP </a:t>
            </a:r>
            <a:r>
              <a:rPr lang="tr-TR" b="1" dirty="0" err="1">
                <a:effectLst>
                  <a:outerShdw blurRad="38100" dist="38100" dir="2700000" algn="tl">
                    <a:srgbClr val="000000">
                      <a:alpha val="43137"/>
                    </a:srgbClr>
                  </a:outerShdw>
                </a:effectLst>
              </a:rPr>
              <a:t>training</a:t>
            </a:r>
            <a:r>
              <a:rPr lang="tr-TR" b="1" dirty="0">
                <a:effectLst>
                  <a:outerShdw blurRad="38100" dist="38100" dir="2700000" algn="tl">
                    <a:srgbClr val="000000">
                      <a:alpha val="43137"/>
                    </a:srgbClr>
                  </a:outerShdw>
                </a:effectLst>
              </a:rPr>
              <a:t> olarak ikiye ayrılır. RIP Training düz bir sopa ve esneyebilen bir ipten oluşan bir üründür. 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Training ise 2 kayıştan oluşan, ellerimizle tutabileceğimiz iki yeri olan ve günümüzde daha çok popüler olan TRX ürünüdür</a:t>
            </a:r>
            <a:r>
              <a:rPr lang="tr-TR" b="1" dirty="0" smtClean="0">
                <a:effectLst>
                  <a:outerShdw blurRad="38100" dist="38100" dir="2700000" algn="tl">
                    <a:srgbClr val="000000">
                      <a:alpha val="43137"/>
                    </a:srgbClr>
                  </a:outerShdw>
                </a:effectLst>
              </a:rPr>
              <a:t>.</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6192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8946" y="578408"/>
            <a:ext cx="7482625" cy="584775"/>
          </a:xfrm>
          <a:prstGeom prst="rect">
            <a:avLst/>
          </a:prstGeom>
        </p:spPr>
        <p:txBody>
          <a:bodyPr wrap="square">
            <a:spAutoFit/>
          </a:bodyPr>
          <a:lstStyle/>
          <a:p>
            <a:r>
              <a:rPr lang="tr-TR" sz="3200" b="1" dirty="0">
                <a:solidFill>
                  <a:srgbClr val="0070C0"/>
                </a:solidFill>
                <a:effectLst>
                  <a:outerShdw blurRad="38100" dist="38100" dir="2700000" algn="tl">
                    <a:srgbClr val="000000">
                      <a:alpha val="43137"/>
                    </a:srgbClr>
                  </a:outerShdw>
                </a:effectLst>
              </a:rPr>
              <a:t>1-Slam </a:t>
            </a:r>
            <a:r>
              <a:rPr lang="tr-TR" sz="3200" b="1" dirty="0" err="1">
                <a:solidFill>
                  <a:srgbClr val="0070C0"/>
                </a:solidFill>
                <a:effectLst>
                  <a:outerShdw blurRad="38100" dist="38100" dir="2700000" algn="tl">
                    <a:srgbClr val="000000">
                      <a:alpha val="43137"/>
                    </a:srgbClr>
                  </a:outerShdw>
                </a:effectLst>
              </a:rPr>
              <a:t>Ball’ın</a:t>
            </a:r>
            <a:r>
              <a:rPr lang="tr-TR" sz="3200" b="1" dirty="0">
                <a:solidFill>
                  <a:srgbClr val="0070C0"/>
                </a:solidFill>
                <a:effectLst>
                  <a:outerShdw blurRad="38100" dist="38100" dir="2700000" algn="tl">
                    <a:srgbClr val="000000">
                      <a:alpha val="43137"/>
                    </a:srgbClr>
                  </a:outerShdw>
                </a:effectLst>
              </a:rPr>
              <a:t> Çeşitleri </a:t>
            </a:r>
            <a:endParaRPr lang="tr-TR" sz="3200" dirty="0">
              <a:solidFill>
                <a:srgbClr val="0070C0"/>
              </a:solidFill>
            </a:endParaRPr>
          </a:p>
        </p:txBody>
      </p:sp>
      <p:sp>
        <p:nvSpPr>
          <p:cNvPr id="2" name="Metin kutusu 1"/>
          <p:cNvSpPr txBox="1"/>
          <p:nvPr/>
        </p:nvSpPr>
        <p:spPr>
          <a:xfrm>
            <a:off x="953037" y="1622738"/>
            <a:ext cx="5061397" cy="923330"/>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Slam </a:t>
            </a:r>
            <a:r>
              <a:rPr lang="tr-TR" b="1" dirty="0" err="1" smtClean="0">
                <a:effectLst>
                  <a:outerShdw blurRad="38100" dist="38100" dir="2700000" algn="tl">
                    <a:srgbClr val="000000">
                      <a:alpha val="43137"/>
                    </a:srgbClr>
                  </a:outerShdw>
                </a:effectLst>
              </a:rPr>
              <a:t>Ball</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ın</a:t>
            </a:r>
            <a:r>
              <a:rPr lang="tr-TR" b="1" dirty="0" smtClean="0">
                <a:effectLst>
                  <a:outerShdw blurRad="38100" dist="38100" dir="2700000" algn="tl">
                    <a:srgbClr val="000000">
                      <a:alpha val="43137"/>
                    </a:srgbClr>
                  </a:outerShdw>
                </a:effectLst>
              </a:rPr>
              <a:t> ağırlıklarını </a:t>
            </a:r>
            <a:r>
              <a:rPr lang="tr-TR" b="1" dirty="0">
                <a:effectLst>
                  <a:outerShdw blurRad="38100" dist="38100" dir="2700000" algn="tl">
                    <a:srgbClr val="000000">
                      <a:alpha val="43137"/>
                    </a:srgbClr>
                  </a:outerShdw>
                </a:effectLst>
              </a:rPr>
              <a:t>seçerken 2 faktörü göz önünde bulundurmalıyız. Sporcunun gücü ve topla yapacağı </a:t>
            </a:r>
            <a:r>
              <a:rPr lang="tr-TR" b="1" dirty="0" smtClean="0">
                <a:effectLst>
                  <a:outerShdw blurRad="38100" dist="38100" dir="2700000" algn="tl">
                    <a:srgbClr val="000000">
                      <a:alpha val="43137"/>
                    </a:srgbClr>
                  </a:outerShdw>
                </a:effectLst>
              </a:rPr>
              <a:t>hareket.</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953037" y="3631842"/>
            <a:ext cx="4945487" cy="1200329"/>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2 kilodan başlayarak 20'li kilolara kadar çıkan bu toplar için doğru ağırlık seçimi sakatlıkları önleyeceği gibi, güç ve denge gelişimindeki etkisiyle şaşırtıcı olabilir.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7" y="1163183"/>
            <a:ext cx="5138669" cy="4056845"/>
          </a:xfrm>
          <a:prstGeom prst="rect">
            <a:avLst/>
          </a:prstGeom>
        </p:spPr>
      </p:pic>
    </p:spTree>
    <p:extLst>
      <p:ext uri="{BB962C8B-B14F-4D97-AF65-F5344CB8AC3E}">
        <p14:creationId xmlns:p14="http://schemas.microsoft.com/office/powerpoint/2010/main" val="74952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33340" y="539770"/>
            <a:ext cx="8744755" cy="646331"/>
          </a:xfrm>
          <a:prstGeom prst="rect">
            <a:avLst/>
          </a:prstGeom>
        </p:spPr>
        <p:txBody>
          <a:bodyPr wrap="square">
            <a:spAutoFit/>
          </a:bodyPr>
          <a:lstStyle/>
          <a:p>
            <a:r>
              <a:rPr lang="tr-TR" sz="3600" b="1" dirty="0">
                <a:solidFill>
                  <a:srgbClr val="0070C0"/>
                </a:solidFill>
                <a:effectLst>
                  <a:outerShdw blurRad="38100" dist="38100" dir="2700000" algn="tl">
                    <a:srgbClr val="000000">
                      <a:alpha val="43137"/>
                    </a:srgbClr>
                  </a:outerShdw>
                </a:effectLst>
              </a:rPr>
              <a:t>1-Slam </a:t>
            </a:r>
            <a:r>
              <a:rPr lang="tr-TR" sz="3600" b="1" dirty="0" err="1">
                <a:solidFill>
                  <a:srgbClr val="0070C0"/>
                </a:solidFill>
                <a:effectLst>
                  <a:outerShdw blurRad="38100" dist="38100" dir="2700000" algn="tl">
                    <a:srgbClr val="000000">
                      <a:alpha val="43137"/>
                    </a:srgbClr>
                  </a:outerShdw>
                </a:effectLst>
              </a:rPr>
              <a:t>Ball</a:t>
            </a:r>
            <a:r>
              <a:rPr lang="tr-TR" sz="3600" b="1" dirty="0">
                <a:solidFill>
                  <a:srgbClr val="0070C0"/>
                </a:solidFill>
                <a:effectLst>
                  <a:outerShdw blurRad="38100" dist="38100" dir="2700000" algn="tl">
                    <a:srgbClr val="000000">
                      <a:alpha val="43137"/>
                    </a:srgbClr>
                  </a:outerShdw>
                </a:effectLst>
              </a:rPr>
              <a:t>’ </a:t>
            </a:r>
            <a:r>
              <a:rPr lang="tr-TR" sz="3600" b="1" dirty="0" err="1">
                <a:solidFill>
                  <a:srgbClr val="0070C0"/>
                </a:solidFill>
                <a:effectLst>
                  <a:outerShdw blurRad="38100" dist="38100" dir="2700000" algn="tl">
                    <a:srgbClr val="000000">
                      <a:alpha val="43137"/>
                    </a:srgbClr>
                  </a:outerShdw>
                </a:effectLst>
              </a:rPr>
              <a:t>ın</a:t>
            </a:r>
            <a:r>
              <a:rPr lang="tr-TR" sz="3600" b="1" dirty="0">
                <a:solidFill>
                  <a:srgbClr val="0070C0"/>
                </a:solidFill>
                <a:effectLst>
                  <a:outerShdw blurRad="38100" dist="38100" dir="2700000" algn="tl">
                    <a:srgbClr val="000000">
                      <a:alpha val="43137"/>
                    </a:srgbClr>
                  </a:outerShdw>
                </a:effectLst>
              </a:rPr>
              <a:t> Avantajları ve Dezavantajları</a:t>
            </a:r>
            <a:endParaRPr lang="tr-TR" sz="3600" dirty="0">
              <a:solidFill>
                <a:srgbClr val="0070C0"/>
              </a:solidFill>
            </a:endParaRPr>
          </a:p>
        </p:txBody>
      </p:sp>
      <p:sp>
        <p:nvSpPr>
          <p:cNvPr id="2" name="Metin kutusu 1"/>
          <p:cNvSpPr txBox="1"/>
          <p:nvPr/>
        </p:nvSpPr>
        <p:spPr>
          <a:xfrm>
            <a:off x="579549" y="2102143"/>
            <a:ext cx="5048519" cy="3046988"/>
          </a:xfrm>
          <a:prstGeom prst="rect">
            <a:avLst/>
          </a:prstGeom>
          <a:noFill/>
        </p:spPr>
        <p:txBody>
          <a:bodyPr wrap="square" rtlCol="0">
            <a:spAutoFit/>
          </a:bodyPr>
          <a:lstStyle/>
          <a:p>
            <a:r>
              <a:rPr lang="tr-TR" sz="2400" b="1" dirty="0">
                <a:effectLst>
                  <a:outerShdw blurRad="38100" dist="38100" dir="2700000" algn="tl">
                    <a:srgbClr val="000000">
                      <a:alpha val="43137"/>
                    </a:srgbClr>
                  </a:outerShdw>
                </a:effectLst>
              </a:rPr>
              <a:t>Deri ve PVC den yapılan sağlık toplarına nazaran çok daha sağlamdır. Dış kabuğu kauçuktan üretilmiştir. İç kısmında ağırlığı sağlayan özel bir kum bulunmaktadır. Bu kum, hem topun </a:t>
            </a:r>
            <a:r>
              <a:rPr lang="tr-TR" sz="2400" b="1" dirty="0" err="1">
                <a:effectLst>
                  <a:outerShdw blurRad="38100" dist="38100" dir="2700000" algn="tl">
                    <a:srgbClr val="000000">
                      <a:alpha val="43137"/>
                    </a:srgbClr>
                  </a:outerShdw>
                </a:effectLst>
              </a:rPr>
              <a:t>stabilitesini</a:t>
            </a:r>
            <a:r>
              <a:rPr lang="tr-TR" sz="2400" b="1" dirty="0">
                <a:effectLst>
                  <a:outerShdw blurRad="38100" dist="38100" dir="2700000" algn="tl">
                    <a:srgbClr val="000000">
                      <a:alpha val="43137"/>
                    </a:srgbClr>
                  </a:outerShdw>
                </a:effectLst>
              </a:rPr>
              <a:t> sağlarken, hem de zıplamasına ve yuvarlanmasına engel olmaktadır</a:t>
            </a:r>
            <a:r>
              <a:rPr lang="tr-TR" sz="2400" b="1" dirty="0" smtClean="0">
                <a:effectLst>
                  <a:outerShdw blurRad="38100" dist="38100" dir="2700000" algn="tl">
                    <a:srgbClr val="000000">
                      <a:alpha val="43137"/>
                    </a:srgbClr>
                  </a:outerShdw>
                </a:effectLst>
              </a:rPr>
              <a:t>.</a:t>
            </a:r>
            <a:endParaRPr lang="tr-TR" sz="2400" b="1" dirty="0">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993" y="1892857"/>
            <a:ext cx="4140021" cy="3465559"/>
          </a:xfrm>
          <a:prstGeom prst="rect">
            <a:avLst/>
          </a:prstGeom>
        </p:spPr>
      </p:pic>
    </p:spTree>
    <p:extLst>
      <p:ext uri="{BB962C8B-B14F-4D97-AF65-F5344CB8AC3E}">
        <p14:creationId xmlns:p14="http://schemas.microsoft.com/office/powerpoint/2010/main" val="239143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239033" y="251139"/>
            <a:ext cx="9887352" cy="534472"/>
          </a:xfrm>
        </p:spPr>
        <p:txBody>
          <a:bodyPr>
            <a:normAutofit fontScale="90000"/>
          </a:bodyPr>
          <a:lstStyle/>
          <a:p>
            <a:pPr algn="ctr"/>
            <a:r>
              <a:rPr lang="tr-TR" sz="3600" b="1" dirty="0" smtClean="0">
                <a:solidFill>
                  <a:srgbClr val="0070C0"/>
                </a:solidFill>
                <a:effectLst>
                  <a:outerShdw blurRad="38100" dist="38100" dir="2700000" algn="tl">
                    <a:srgbClr val="000000">
                      <a:alpha val="43137"/>
                    </a:srgbClr>
                  </a:outerShdw>
                </a:effectLst>
              </a:rPr>
              <a:t>1-Slam </a:t>
            </a:r>
            <a:r>
              <a:rPr lang="tr-TR" sz="3600" b="1" dirty="0" err="1" smtClean="0">
                <a:solidFill>
                  <a:srgbClr val="0070C0"/>
                </a:solidFill>
                <a:effectLst>
                  <a:outerShdw blurRad="38100" dist="38100" dir="2700000" algn="tl">
                    <a:srgbClr val="000000">
                      <a:alpha val="43137"/>
                    </a:srgbClr>
                  </a:outerShdw>
                </a:effectLst>
              </a:rPr>
              <a:t>Ball’ın</a:t>
            </a:r>
            <a:r>
              <a:rPr lang="tr-TR" sz="3600" b="1" dirty="0" smtClean="0">
                <a:solidFill>
                  <a:srgbClr val="0070C0"/>
                </a:solidFill>
                <a:effectLst>
                  <a:outerShdw blurRad="38100" dist="38100" dir="2700000" algn="tl">
                    <a:srgbClr val="000000">
                      <a:alpha val="43137"/>
                    </a:srgbClr>
                  </a:outerShdw>
                </a:effectLst>
              </a:rPr>
              <a:t> Risk Faktörleri </a:t>
            </a:r>
            <a:endParaRPr lang="tr-TR" sz="36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77" y="2172479"/>
            <a:ext cx="4748324" cy="3471862"/>
          </a:xfrm>
          <a:prstGeom prst="rect">
            <a:avLst/>
          </a:prstGeom>
        </p:spPr>
      </p:pic>
      <p:sp>
        <p:nvSpPr>
          <p:cNvPr id="3" name="Dikdörtgen 2"/>
          <p:cNvSpPr/>
          <p:nvPr/>
        </p:nvSpPr>
        <p:spPr>
          <a:xfrm>
            <a:off x="6030645" y="1817741"/>
            <a:ext cx="6096000" cy="1754326"/>
          </a:xfrm>
          <a:prstGeom prst="rect">
            <a:avLst/>
          </a:prstGeom>
        </p:spPr>
        <p:txBody>
          <a:bodyPr>
            <a:spAutoFit/>
          </a:bodyPr>
          <a:lstStyle/>
          <a:p>
            <a:r>
              <a:rPr lang="tr-TR" b="1" dirty="0">
                <a:effectLst>
                  <a:outerShdw blurRad="38100" dist="38100" dir="2700000" algn="tl">
                    <a:srgbClr val="000000">
                      <a:alpha val="43137"/>
                    </a:srgbClr>
                  </a:outerShdw>
                </a:effectLst>
                <a:latin typeface="Jost"/>
              </a:rPr>
              <a:t>Bu toplar yere atıldığında patlamasını önleyen valf sistemine sahiptirler. Atıldığı anda içerde oluşan fazla basıncı dışarı bırakmaktadır. Bu sayede bozulmadan binlerce kez atılabilir. Top hava kaybetmiş gibi görünüyorsa, standart bir bilyeli pompa kullanarak topu geri şişirmeniz yeterli olacaktır.</a:t>
            </a:r>
            <a:endParaRPr lang="tr-TR" b="1" dirty="0">
              <a:effectLst>
                <a:outerShdw blurRad="38100" dist="38100" dir="2700000" algn="tl">
                  <a:srgbClr val="000000">
                    <a:alpha val="43137"/>
                  </a:srgbClr>
                </a:outerShdw>
              </a:effectLst>
            </a:endParaRPr>
          </a:p>
        </p:txBody>
      </p:sp>
      <p:sp>
        <p:nvSpPr>
          <p:cNvPr id="6" name="Dikdörtgen 5"/>
          <p:cNvSpPr/>
          <p:nvPr/>
        </p:nvSpPr>
        <p:spPr>
          <a:xfrm>
            <a:off x="6030645" y="3986011"/>
            <a:ext cx="5689130" cy="1200329"/>
          </a:xfrm>
          <a:prstGeom prst="rect">
            <a:avLst/>
          </a:prstGeom>
        </p:spPr>
        <p:txBody>
          <a:bodyPr wrap="square">
            <a:spAutoFit/>
          </a:bodyPr>
          <a:lstStyle/>
          <a:p>
            <a:r>
              <a:rPr lang="tr-TR" sz="3600" b="1" dirty="0" smtClean="0">
                <a:solidFill>
                  <a:srgbClr val="FF0000"/>
                </a:solidFill>
                <a:effectLst>
                  <a:outerShdw blurRad="38100" dist="38100" dir="2700000" algn="tl">
                    <a:srgbClr val="000000">
                      <a:alpha val="43137"/>
                    </a:srgbClr>
                  </a:outerShdw>
                </a:effectLst>
                <a:latin typeface="Jost"/>
              </a:rPr>
              <a:t>!</a:t>
            </a:r>
            <a:r>
              <a:rPr lang="tr-TR" b="1" dirty="0" smtClean="0">
                <a:effectLst>
                  <a:outerShdw blurRad="38100" dist="38100" dir="2700000" algn="tl">
                    <a:srgbClr val="000000">
                      <a:alpha val="43137"/>
                    </a:srgbClr>
                  </a:outerShdw>
                </a:effectLst>
                <a:latin typeface="Jost"/>
              </a:rPr>
              <a:t>Lütfen </a:t>
            </a:r>
            <a:r>
              <a:rPr lang="tr-TR" b="1" dirty="0">
                <a:effectLst>
                  <a:outerShdw blurRad="38100" dist="38100" dir="2700000" algn="tl">
                    <a:srgbClr val="000000">
                      <a:alpha val="43137"/>
                    </a:srgbClr>
                  </a:outerShdw>
                </a:effectLst>
                <a:latin typeface="Jost"/>
              </a:rPr>
              <a:t>kullanılan zemin alanının pürüzsüz bir yüzeye sahip olduğundan ve kalıntılardan arınmış olduğundan emin </a:t>
            </a:r>
            <a:r>
              <a:rPr lang="tr-TR" b="1" dirty="0" smtClean="0">
                <a:effectLst>
                  <a:outerShdw blurRad="38100" dist="38100" dir="2700000" algn="tl">
                    <a:srgbClr val="000000">
                      <a:alpha val="43137"/>
                    </a:srgbClr>
                  </a:outerShdw>
                </a:effectLst>
                <a:latin typeface="Jost"/>
              </a:rPr>
              <a:t>olun.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4035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31849" y="452787"/>
            <a:ext cx="10630347" cy="954107"/>
          </a:xfrm>
          <a:prstGeom prst="rect">
            <a:avLst/>
          </a:prstGeom>
        </p:spPr>
        <p:txBody>
          <a:bodyPr wrap="square">
            <a:spAutoFit/>
          </a:bodyPr>
          <a:lstStyle/>
          <a:p>
            <a:pPr algn="ctr"/>
            <a:r>
              <a:rPr lang="tr-TR" sz="2800" b="1" dirty="0">
                <a:solidFill>
                  <a:srgbClr val="0070C0"/>
                </a:solidFill>
                <a:effectLst>
                  <a:outerShdw blurRad="38100" dist="38100" dir="2700000" algn="tl">
                    <a:srgbClr val="000000">
                      <a:alpha val="43137"/>
                    </a:srgbClr>
                  </a:outerShdw>
                </a:effectLst>
              </a:rPr>
              <a:t>2-Wall </a:t>
            </a:r>
            <a:r>
              <a:rPr lang="tr-TR" sz="2800" b="1" dirty="0" err="1" smtClean="0">
                <a:solidFill>
                  <a:srgbClr val="0070C0"/>
                </a:solidFill>
                <a:effectLst>
                  <a:outerShdw blurRad="38100" dist="38100" dir="2700000" algn="tl">
                    <a:srgbClr val="000000">
                      <a:alpha val="43137"/>
                    </a:srgbClr>
                  </a:outerShdw>
                </a:effectLst>
              </a:rPr>
              <a:t>Ball</a:t>
            </a:r>
            <a:r>
              <a:rPr lang="tr-TR" sz="2800" b="1" dirty="0">
                <a:solidFill>
                  <a:srgbClr val="0070C0"/>
                </a:solidFill>
                <a:effectLst>
                  <a:outerShdw blurRad="38100" dist="38100" dir="2700000" algn="tl">
                    <a:srgbClr val="000000">
                      <a:alpha val="43137"/>
                    </a:srgbClr>
                  </a:outerShdw>
                </a:effectLst>
              </a:rPr>
              <a:t> </a:t>
            </a:r>
            <a:r>
              <a:rPr lang="tr-TR" sz="2800" b="1" dirty="0" smtClean="0">
                <a:solidFill>
                  <a:srgbClr val="0070C0"/>
                </a:solidFill>
                <a:effectLst>
                  <a:outerShdw blurRad="38100" dist="38100" dir="2700000" algn="tl">
                    <a:srgbClr val="000000">
                      <a:alpha val="43137"/>
                    </a:srgbClr>
                  </a:outerShdw>
                </a:effectLst>
              </a:rPr>
              <a:t>( Sağlık Topu)  </a:t>
            </a:r>
            <a:r>
              <a:rPr lang="tr-TR" sz="2800" b="1" dirty="0">
                <a:solidFill>
                  <a:srgbClr val="0070C0"/>
                </a:solidFill>
                <a:effectLst>
                  <a:outerShdw blurRad="38100" dist="38100" dir="2700000" algn="tl">
                    <a:srgbClr val="000000">
                      <a:alpha val="43137"/>
                    </a:srgbClr>
                  </a:outerShdw>
                </a:effectLst>
              </a:rPr>
              <a:t>Nedir ?</a:t>
            </a:r>
            <a:br>
              <a:rPr lang="tr-TR" sz="2800" b="1" dirty="0">
                <a:solidFill>
                  <a:srgbClr val="0070C0"/>
                </a:solidFill>
                <a:effectLst>
                  <a:outerShdw blurRad="38100" dist="38100" dir="2700000" algn="tl">
                    <a:srgbClr val="000000">
                      <a:alpha val="43137"/>
                    </a:srgbClr>
                  </a:outerShdw>
                </a:effectLst>
              </a:rPr>
            </a:br>
            <a:r>
              <a:rPr lang="tr-TR" sz="2800" b="1" dirty="0">
                <a:solidFill>
                  <a:srgbClr val="0070C0"/>
                </a:solidFill>
                <a:effectLst>
                  <a:outerShdw blurRad="38100" dist="38100" dir="2700000" algn="tl">
                    <a:srgbClr val="000000">
                      <a:alpha val="43137"/>
                    </a:srgbClr>
                  </a:outerShdw>
                </a:effectLst>
              </a:rPr>
              <a:t> Kullanım Alanları Nelerdir?</a:t>
            </a:r>
            <a:endParaRPr lang="tr-TR" sz="2800" dirty="0">
              <a:solidFill>
                <a:srgbClr val="0070C0"/>
              </a:solidFill>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997" y="4357673"/>
            <a:ext cx="4873625" cy="1888581"/>
          </a:xfrm>
          <a:prstGeom prst="rect">
            <a:avLst/>
          </a:prstGeom>
        </p:spPr>
      </p:pic>
      <p:sp>
        <p:nvSpPr>
          <p:cNvPr id="2" name="Metin kutusu 1"/>
          <p:cNvSpPr txBox="1"/>
          <p:nvPr/>
        </p:nvSpPr>
        <p:spPr>
          <a:xfrm>
            <a:off x="1313647" y="1506829"/>
            <a:ext cx="9118242" cy="286232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Wall </a:t>
            </a:r>
            <a:r>
              <a:rPr lang="tr-TR" b="1" dirty="0" err="1">
                <a:effectLst>
                  <a:outerShdw blurRad="38100" dist="38100" dir="2700000" algn="tl">
                    <a:srgbClr val="000000">
                      <a:alpha val="43137"/>
                    </a:srgbClr>
                  </a:outerShdw>
                </a:effectLst>
              </a:rPr>
              <a:t>ball</a:t>
            </a:r>
            <a:r>
              <a:rPr lang="tr-TR" b="1" dirty="0">
                <a:effectLst>
                  <a:outerShdw blurRad="38100" dist="38100" dir="2700000" algn="tl">
                    <a:srgbClr val="000000">
                      <a:alpha val="43137"/>
                    </a:srgbClr>
                  </a:outerShdw>
                </a:effectLst>
              </a:rPr>
              <a:t> hareketi, vücuttaki çoğu kas grubunu çalıştıran, yüksek yoğunluklu ve farklı hareket bileşenlerine sahip olan bir harekettir</a:t>
            </a:r>
            <a:r>
              <a:rPr lang="tr-TR" b="1" dirty="0" smtClean="0">
                <a:effectLst>
                  <a:outerShdw blurRad="38100" dist="38100" dir="2700000" algn="tl">
                    <a:srgbClr val="000000">
                      <a:alpha val="43137"/>
                    </a:srgbClr>
                  </a:outerShdw>
                </a:effectLst>
              </a:rPr>
              <a:t>.</a:t>
            </a:r>
          </a:p>
          <a:p>
            <a:r>
              <a:rPr lang="tr-TR" b="1" dirty="0" smtClean="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Bu hareket uygulanırken vücut, alt ve üst </a:t>
            </a:r>
            <a:r>
              <a:rPr lang="tr-TR" b="1" dirty="0" err="1">
                <a:effectLst>
                  <a:outerShdw blurRad="38100" dist="38100" dir="2700000" algn="tl">
                    <a:srgbClr val="000000">
                      <a:alpha val="43137"/>
                    </a:srgbClr>
                  </a:outerShdw>
                </a:effectLst>
              </a:rPr>
              <a:t>ekstrimiteye</a:t>
            </a:r>
            <a:r>
              <a:rPr lang="tr-TR" b="1" dirty="0">
                <a:effectLst>
                  <a:outerShdw blurRad="38100" dist="38100" dir="2700000" algn="tl">
                    <a:srgbClr val="000000">
                      <a:alpha val="43137"/>
                    </a:srgbClr>
                  </a:outerShdw>
                </a:effectLst>
              </a:rPr>
              <a:t> yönelik etki edecek şekilde form tutmaktadır. </a:t>
            </a:r>
          </a:p>
          <a:p>
            <a:r>
              <a:rPr lang="tr-TR" b="1" dirty="0">
                <a:effectLst>
                  <a:outerShdw blurRad="38100" dist="38100" dir="2700000" algn="tl">
                    <a:srgbClr val="000000">
                      <a:alpha val="43137"/>
                    </a:srgbClr>
                  </a:outerShdw>
                </a:effectLst>
              </a:rPr>
              <a:t>Hareket için kullanılan sağlık topu, çömelme sağlandıktan sonra duvardaki yüksek hedefe doğru bir seyir izlemektedir. </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rPr>
              <a:t>Çömelme </a:t>
            </a:r>
            <a:r>
              <a:rPr lang="tr-TR" b="1" dirty="0">
                <a:effectLst>
                  <a:outerShdw blurRad="38100" dist="38100" dir="2700000" algn="tl">
                    <a:srgbClr val="000000">
                      <a:alpha val="43137"/>
                    </a:srgbClr>
                  </a:outerShdw>
                </a:effectLst>
              </a:rPr>
              <a:t>sağlandığında bacaklar, topun yukarı doğru atılışında ise omuz ve sırt bölgeleri çalışmaktadır.</a:t>
            </a:r>
          </a:p>
          <a:p>
            <a:r>
              <a:rPr lang="tr-TR" b="1" dirty="0">
                <a:effectLst>
                  <a:outerShdw blurRad="38100" dist="38100" dir="2700000" algn="tl">
                    <a:srgbClr val="000000">
                      <a:alpha val="43137"/>
                    </a:srgbClr>
                  </a:outerShdw>
                </a:effectLst>
              </a:rPr>
              <a:t>Tüm bu işlem, birden fazla tekrar halinde takip edileceği için kas gelişimiyle birlikte </a:t>
            </a:r>
            <a:r>
              <a:rPr lang="tr-TR" b="1" dirty="0" err="1">
                <a:effectLst>
                  <a:outerShdw blurRad="38100" dist="38100" dir="2700000" algn="tl">
                    <a:srgbClr val="000000">
                      <a:alpha val="43137"/>
                    </a:srgbClr>
                  </a:outerShdw>
                </a:effectLst>
              </a:rPr>
              <a:t>kardiyovasküler</a:t>
            </a:r>
            <a:r>
              <a:rPr lang="tr-TR" b="1" dirty="0">
                <a:effectLst>
                  <a:outerShdw blurRad="38100" dist="38100" dir="2700000" algn="tl">
                    <a:srgbClr val="000000">
                      <a:alpha val="43137"/>
                    </a:srgbClr>
                  </a:outerShdw>
                </a:effectLst>
              </a:rPr>
              <a:t> sistem de bir hayli gelişim gösterecektir.</a:t>
            </a:r>
          </a:p>
        </p:txBody>
      </p:sp>
    </p:spTree>
    <p:extLst>
      <p:ext uri="{BB962C8B-B14F-4D97-AF65-F5344CB8AC3E}">
        <p14:creationId xmlns:p14="http://schemas.microsoft.com/office/powerpoint/2010/main" val="2121617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838200" y="365126"/>
            <a:ext cx="10515600" cy="6909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tr-TR" sz="3200" b="1" dirty="0" smtClean="0">
                <a:solidFill>
                  <a:srgbClr val="0070C0"/>
                </a:solidFill>
                <a:effectLst>
                  <a:outerShdw blurRad="38100" dist="38100" dir="2700000" algn="tl">
                    <a:srgbClr val="000000">
                      <a:alpha val="43137"/>
                    </a:srgbClr>
                  </a:outerShdw>
                </a:effectLst>
              </a:rPr>
              <a:t>2-Wall </a:t>
            </a:r>
            <a:r>
              <a:rPr lang="tr-TR" sz="3200" b="1" dirty="0" err="1" smtClean="0">
                <a:solidFill>
                  <a:srgbClr val="0070C0"/>
                </a:solidFill>
                <a:effectLst>
                  <a:outerShdw blurRad="38100" dist="38100" dir="2700000" algn="tl">
                    <a:srgbClr val="000000">
                      <a:alpha val="43137"/>
                    </a:srgbClr>
                  </a:outerShdw>
                </a:effectLst>
              </a:rPr>
              <a:t>Ball</a:t>
            </a:r>
            <a:r>
              <a:rPr lang="tr-TR" sz="3200" b="1" dirty="0" smtClean="0">
                <a:solidFill>
                  <a:srgbClr val="0070C0"/>
                </a:solidFill>
                <a:effectLst>
                  <a:outerShdw blurRad="38100" dist="38100" dir="2700000" algn="tl">
                    <a:srgbClr val="000000">
                      <a:alpha val="43137"/>
                    </a:srgbClr>
                  </a:outerShdw>
                </a:effectLst>
              </a:rPr>
              <a:t> ‘</a:t>
            </a:r>
            <a:r>
              <a:rPr lang="tr-TR" sz="3200" b="1" dirty="0" err="1" smtClean="0">
                <a:solidFill>
                  <a:srgbClr val="0070C0"/>
                </a:solidFill>
                <a:effectLst>
                  <a:outerShdw blurRad="38100" dist="38100" dir="2700000" algn="tl">
                    <a:srgbClr val="000000">
                      <a:alpha val="43137"/>
                    </a:srgbClr>
                  </a:outerShdw>
                </a:effectLst>
              </a:rPr>
              <a:t>ın</a:t>
            </a:r>
            <a:r>
              <a:rPr lang="tr-TR" sz="3200" b="1" dirty="0" smtClean="0">
                <a:solidFill>
                  <a:srgbClr val="0070C0"/>
                </a:solidFill>
                <a:effectLst>
                  <a:outerShdw blurRad="38100" dist="38100" dir="2700000" algn="tl">
                    <a:srgbClr val="000000">
                      <a:alpha val="43137"/>
                    </a:srgbClr>
                  </a:outerShdw>
                </a:effectLst>
              </a:rPr>
              <a:t> Çeşitleri ve Risk Faktörleri</a:t>
            </a:r>
            <a:endParaRPr lang="tr-TR" sz="3200" b="1" dirty="0">
              <a:solidFill>
                <a:srgbClr val="0070C0"/>
              </a:solidFill>
              <a:effectLst>
                <a:outerShdw blurRad="38100" dist="38100" dir="2700000" algn="tl">
                  <a:srgbClr val="000000">
                    <a:alpha val="43137"/>
                  </a:srgbClr>
                </a:outerShdw>
              </a:effectLst>
            </a:endParaRPr>
          </a:p>
        </p:txBody>
      </p:sp>
      <p:pic>
        <p:nvPicPr>
          <p:cNvPr id="7"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684" y="1468192"/>
            <a:ext cx="4256964" cy="4082603"/>
          </a:xfrm>
          <a:prstGeom prst="rect">
            <a:avLst/>
          </a:prstGeom>
        </p:spPr>
      </p:pic>
      <p:sp>
        <p:nvSpPr>
          <p:cNvPr id="2" name="Metin kutusu 1"/>
          <p:cNvSpPr txBox="1"/>
          <p:nvPr/>
        </p:nvSpPr>
        <p:spPr>
          <a:xfrm>
            <a:off x="991673" y="1300766"/>
            <a:ext cx="5460642" cy="147732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Sağlık topu, yapısı itibariyle faklı özelliklere ve çeşitlere sahiptir. Bazıları kauçuk malzemeden olup, temas halinde sekmeye elverişlidir. Bazıları ise elle kavramaya müsait deri malzemeden olup, yastık gibi yumuşak ve esnemeye elverişli </a:t>
            </a:r>
            <a:r>
              <a:rPr lang="tr-TR" b="1" dirty="0" smtClean="0">
                <a:effectLst>
                  <a:outerShdw blurRad="38100" dist="38100" dir="2700000" algn="tl">
                    <a:srgbClr val="000000">
                      <a:alpha val="43137"/>
                    </a:srgbClr>
                  </a:outerShdw>
                </a:effectLst>
              </a:rPr>
              <a:t>olmaktadır.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991673" y="3509493"/>
            <a:ext cx="5460642" cy="1754326"/>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Bu sebeple </a:t>
            </a:r>
            <a:r>
              <a:rPr lang="tr-TR" b="1" dirty="0" err="1">
                <a:effectLst>
                  <a:outerShdw blurRad="38100" dist="38100" dir="2700000" algn="tl">
                    <a:srgbClr val="000000">
                      <a:alpha val="43137"/>
                    </a:srgbClr>
                  </a:outerShdw>
                </a:effectLst>
              </a:rPr>
              <a:t>wall</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ball</a:t>
            </a:r>
            <a:r>
              <a:rPr lang="tr-TR" b="1" dirty="0">
                <a:effectLst>
                  <a:outerShdw blurRad="38100" dist="38100" dir="2700000" algn="tl">
                    <a:srgbClr val="000000">
                      <a:alpha val="43137"/>
                    </a:srgbClr>
                  </a:outerShdw>
                </a:effectLst>
              </a:rPr>
              <a:t> hareketi için uygun top seçimi önemli olmaktadır. Hem hareketin verimi hem de yapan kişiyi yaralanmalardan uzak tutmaktadır. Bu hareket için kavraması kolay, esnemeye müsait ve yumuşak olan özelliklere sahip sağlık topunu seçmek gerekmektedir.</a:t>
            </a:r>
          </a:p>
        </p:txBody>
      </p:sp>
    </p:spTree>
    <p:extLst>
      <p:ext uri="{BB962C8B-B14F-4D97-AF65-F5344CB8AC3E}">
        <p14:creationId xmlns:p14="http://schemas.microsoft.com/office/powerpoint/2010/main" val="769002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36002" y="141669"/>
            <a:ext cx="9327794" cy="682580"/>
          </a:xfrm>
        </p:spPr>
        <p:txBody>
          <a:bodyPr>
            <a:normAutofit/>
          </a:bodyPr>
          <a:lstStyle/>
          <a:p>
            <a:pPr algn="ctr"/>
            <a:r>
              <a:rPr lang="tr-TR" sz="2800" b="1" dirty="0" smtClean="0">
                <a:solidFill>
                  <a:srgbClr val="0070C0"/>
                </a:solidFill>
                <a:effectLst>
                  <a:outerShdw blurRad="38100" dist="38100" dir="2700000" algn="tl">
                    <a:srgbClr val="000000">
                      <a:alpha val="43137"/>
                    </a:srgbClr>
                  </a:outerShdw>
                </a:effectLst>
              </a:rPr>
              <a:t>2-Wall </a:t>
            </a:r>
            <a:r>
              <a:rPr lang="tr-TR" sz="2800" b="1" dirty="0" err="1" smtClean="0">
                <a:solidFill>
                  <a:srgbClr val="0070C0"/>
                </a:solidFill>
                <a:effectLst>
                  <a:outerShdw blurRad="38100" dist="38100" dir="2700000" algn="tl">
                    <a:srgbClr val="000000">
                      <a:alpha val="43137"/>
                    </a:srgbClr>
                  </a:outerShdw>
                </a:effectLst>
              </a:rPr>
              <a:t>Ball’ın</a:t>
            </a:r>
            <a:r>
              <a:rPr lang="tr-TR" sz="2800" b="1" dirty="0" smtClean="0">
                <a:solidFill>
                  <a:srgbClr val="0070C0"/>
                </a:solidFill>
                <a:effectLst>
                  <a:outerShdw blurRad="38100" dist="38100" dir="2700000" algn="tl">
                    <a:srgbClr val="000000">
                      <a:alpha val="43137"/>
                    </a:srgbClr>
                  </a:outerShdw>
                </a:effectLst>
              </a:rPr>
              <a:t>  Avantajları ve Dezavantajları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55" y="1536046"/>
            <a:ext cx="4324952" cy="4143537"/>
          </a:xfrm>
          <a:prstGeom prst="rect">
            <a:avLst/>
          </a:prstGeom>
        </p:spPr>
      </p:pic>
      <p:sp>
        <p:nvSpPr>
          <p:cNvPr id="2" name="Metin kutusu 1"/>
          <p:cNvSpPr txBox="1"/>
          <p:nvPr/>
        </p:nvSpPr>
        <p:spPr>
          <a:xfrm>
            <a:off x="6078829" y="1536046"/>
            <a:ext cx="5112911" cy="3970318"/>
          </a:xfrm>
          <a:prstGeom prst="rect">
            <a:avLst/>
          </a:prstGeom>
          <a:noFill/>
        </p:spPr>
        <p:txBody>
          <a:bodyPr wrap="square" rtlCol="0">
            <a:spAutoFit/>
          </a:bodyPr>
          <a:lstStyle/>
          <a:p>
            <a:endParaRPr lang="tr-TR" dirty="0" smtClean="0"/>
          </a:p>
          <a:p>
            <a:r>
              <a:rPr lang="tr-TR" b="1" dirty="0" smtClean="0">
                <a:effectLst>
                  <a:outerShdw blurRad="38100" dist="38100" dir="2700000" algn="tl">
                    <a:srgbClr val="000000">
                      <a:alpha val="43137"/>
                    </a:srgbClr>
                  </a:outerShdw>
                </a:effectLst>
              </a:rPr>
              <a:t>Aynı </a:t>
            </a:r>
            <a:r>
              <a:rPr lang="tr-TR" b="1" dirty="0">
                <a:effectLst>
                  <a:outerShdw blurRad="38100" dist="38100" dir="2700000" algn="tl">
                    <a:srgbClr val="000000">
                      <a:alpha val="43137"/>
                    </a:srgbClr>
                  </a:outerShdw>
                </a:effectLst>
              </a:rPr>
              <a:t>zamanda topun ağırlığı da dikkat edilmesi gereken ayrı bir husustur. Topun ağırlığı çalışmayı zorlu kılacak kadar ağır ama hareketin devamlılığının sağlanması için hafif olması gerekmektedir. </a:t>
            </a:r>
            <a:endParaRPr lang="tr-TR" b="1" dirty="0" smtClean="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endParaRPr lang="tr-TR" b="1" dirty="0" smtClean="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endParaRPr lang="tr-TR" b="1" dirty="0">
              <a:effectLst>
                <a:outerShdw blurRad="38100" dist="38100" dir="2700000" algn="tl">
                  <a:srgbClr val="000000">
                    <a:alpha val="43137"/>
                  </a:srgbClr>
                </a:outerShdw>
              </a:effectLst>
            </a:endParaRPr>
          </a:p>
          <a:p>
            <a:r>
              <a:rPr lang="tr-TR" b="1" dirty="0">
                <a:effectLst>
                  <a:outerShdw blurRad="38100" dist="38100" dir="2700000" algn="tl">
                    <a:srgbClr val="000000">
                      <a:alpha val="43137"/>
                    </a:srgbClr>
                  </a:outerShdw>
                </a:effectLst>
              </a:rPr>
              <a:t>Harekete yeni başlayanlar için hafif ağırlıkla başlanıp, gelişim sağlandıkça topun ağırlığının kademeli olarak artırılması teknik formu daha da iyi hale getirecektir</a:t>
            </a:r>
          </a:p>
        </p:txBody>
      </p:sp>
    </p:spTree>
    <p:extLst>
      <p:ext uri="{BB962C8B-B14F-4D97-AF65-F5344CB8AC3E}">
        <p14:creationId xmlns:p14="http://schemas.microsoft.com/office/powerpoint/2010/main" val="1491897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1850" y="249215"/>
            <a:ext cx="10515600" cy="639427"/>
          </a:xfrm>
        </p:spPr>
        <p:txBody>
          <a:bodyPr>
            <a:normAutofit/>
          </a:bodyPr>
          <a:lstStyle/>
          <a:p>
            <a:pPr algn="ctr"/>
            <a:r>
              <a:rPr lang="tr-TR" sz="3600" b="1" dirty="0" smtClean="0">
                <a:solidFill>
                  <a:srgbClr val="0070C0"/>
                </a:solidFill>
                <a:effectLst>
                  <a:outerShdw blurRad="38100" dist="38100" dir="2700000" algn="tl">
                    <a:srgbClr val="000000">
                      <a:alpha val="43137"/>
                    </a:srgbClr>
                  </a:outerShdw>
                </a:effectLst>
              </a:rPr>
              <a:t>3- </a:t>
            </a:r>
            <a:r>
              <a:rPr lang="tr-TR" sz="3600" b="1" dirty="0" err="1" smtClean="0">
                <a:solidFill>
                  <a:srgbClr val="0070C0"/>
                </a:solidFill>
                <a:effectLst>
                  <a:outerShdw blurRad="38100" dist="38100" dir="2700000" algn="tl">
                    <a:srgbClr val="000000">
                      <a:alpha val="43137"/>
                    </a:srgbClr>
                  </a:outerShdw>
                </a:effectLst>
              </a:rPr>
              <a:t>Pilates</a:t>
            </a:r>
            <a:r>
              <a:rPr lang="tr-TR" sz="3600" b="1" dirty="0" smtClean="0">
                <a:solidFill>
                  <a:srgbClr val="0070C0"/>
                </a:solidFill>
                <a:effectLst>
                  <a:outerShdw blurRad="38100" dist="38100" dir="2700000" algn="tl">
                    <a:srgbClr val="000000">
                      <a:alpha val="43137"/>
                    </a:srgbClr>
                  </a:outerShdw>
                </a:effectLst>
              </a:rPr>
              <a:t> Topu Kullanım Alanları Nelerdir?</a:t>
            </a:r>
            <a:endParaRPr lang="tr-TR" sz="36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70" y="1820413"/>
            <a:ext cx="2416790" cy="354315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272" y="1820412"/>
            <a:ext cx="3091999" cy="3407609"/>
          </a:xfrm>
          <a:prstGeom prst="rect">
            <a:avLst/>
          </a:prstGeom>
        </p:spPr>
      </p:pic>
      <p:sp>
        <p:nvSpPr>
          <p:cNvPr id="7" name="AutoShape 2" descr="http://musteri.on2soft.com/img_klinik/blog/"/>
          <p:cNvSpPr>
            <a:spLocks noChangeAspect="1" noChangeArrowheads="1"/>
          </p:cNvSpPr>
          <p:nvPr/>
        </p:nvSpPr>
        <p:spPr bwMode="auto">
          <a:xfrm>
            <a:off x="-3822148" y="460005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Rectangle 5"/>
          <p:cNvSpPr>
            <a:spLocks noChangeArrowheads="1"/>
          </p:cNvSpPr>
          <p:nvPr/>
        </p:nvSpPr>
        <p:spPr bwMode="auto">
          <a:xfrm>
            <a:off x="3694587" y="2031622"/>
            <a:ext cx="4306957" cy="31963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Denge topları, günümüzde evlerde ve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fitness</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merkezlerinde hızla en yaygın ve yaygın olarak kullanılan </a:t>
            </a:r>
            <a:r>
              <a:rPr kumimoji="0" lang="tr-TR" sz="21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fitness</a:t>
            </a: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ekipmanlarından biri haline geliyor.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Ucuz ve çok yönlüdürler.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sz="21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Germe, kuvvet antrenmanı, denge geliştirme ve çok daha fazlası için kullanılabilirler.</a:t>
            </a:r>
            <a:r>
              <a:rPr kumimoji="0" lang="tr-TR" sz="1100" b="1" i="0" u="none" strike="noStrike" cap="none" normalizeH="0" baseline="0" dirty="0" smtClean="0">
                <a:ln>
                  <a:noFill/>
                </a:ln>
                <a:solidFill>
                  <a:schemeClr val="tx1"/>
                </a:solidFill>
                <a:effectLst>
                  <a:outerShdw blurRad="38100" dist="38100" dir="2700000" algn="tl">
                    <a:srgbClr val="000000">
                      <a:alpha val="43137"/>
                    </a:srgbClr>
                  </a:outerShdw>
                </a:effectLst>
              </a:rPr>
              <a:t> </a:t>
            </a:r>
            <a:endParaRPr kumimoji="0" lang="tr-T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02567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365125"/>
            <a:ext cx="10515600" cy="755337"/>
          </a:xfrm>
        </p:spPr>
        <p:txBody>
          <a:bodyPr>
            <a:normAutofit/>
          </a:bodyPr>
          <a:lstStyle/>
          <a:p>
            <a:pPr algn="ctr"/>
            <a:r>
              <a:rPr lang="tr-TR" sz="4000" b="1" dirty="0" smtClean="0">
                <a:solidFill>
                  <a:srgbClr val="0070C0"/>
                </a:solidFill>
                <a:effectLst>
                  <a:outerShdw blurRad="38100" dist="38100" dir="2700000" algn="tl">
                    <a:srgbClr val="000000">
                      <a:alpha val="43137"/>
                    </a:srgbClr>
                  </a:outerShdw>
                </a:effectLst>
              </a:rPr>
              <a:t>3-Pilates Topu’nun Çeşitleri </a:t>
            </a:r>
            <a:endParaRPr lang="tr-TR" sz="40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12" y="958084"/>
            <a:ext cx="1743075" cy="2158603"/>
          </a:xfrm>
          <a:prstGeom prst="rect">
            <a:avLst/>
          </a:prstGeom>
        </p:spPr>
      </p:pic>
      <p:pic>
        <p:nvPicPr>
          <p:cNvPr id="6" name="İçerik Yer Tutucus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976" y="3906240"/>
            <a:ext cx="2684048" cy="1736677"/>
          </a:xfrm>
          <a:prstGeom prst="rect">
            <a:avLst/>
          </a:prstGeom>
        </p:spPr>
      </p:pic>
      <p:pic>
        <p:nvPicPr>
          <p:cNvPr id="7" name="İçerik Yer Tutucusu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107" y="1120462"/>
            <a:ext cx="3214893" cy="2228380"/>
          </a:xfrm>
          <a:prstGeom prst="rect">
            <a:avLst/>
          </a:prstGeom>
        </p:spPr>
      </p:pic>
      <p:sp>
        <p:nvSpPr>
          <p:cNvPr id="2" name="Metin kutusu 1"/>
          <p:cNvSpPr txBox="1"/>
          <p:nvPr/>
        </p:nvSpPr>
        <p:spPr>
          <a:xfrm>
            <a:off x="3610377" y="1218989"/>
            <a:ext cx="4971246" cy="2031325"/>
          </a:xfrm>
          <a:prstGeom prst="rect">
            <a:avLst/>
          </a:prstGeom>
          <a:noFill/>
        </p:spPr>
        <p:txBody>
          <a:bodyPr wrap="square" rtlCol="0">
            <a:spAutoFit/>
          </a:bodyPr>
          <a:lstStyle/>
          <a:p>
            <a:endParaRPr lang="tr-TR" dirty="0"/>
          </a:p>
          <a:p>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ölçüleri genellikle 55 cm, 65 cm ve 75 cm olmak üzere üç çeşittir. 55 santimetrenin altındaki küçük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daha çok bel altı ve dizlerin arasına yerleştirilerek kullanılır.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ile spor yaparken egzersiz çeşidine ve boyunuza göre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seçimi önemlidir.</a:t>
            </a:r>
          </a:p>
        </p:txBody>
      </p:sp>
      <p:sp>
        <p:nvSpPr>
          <p:cNvPr id="3" name="Metin kutusu 2"/>
          <p:cNvSpPr txBox="1"/>
          <p:nvPr/>
        </p:nvSpPr>
        <p:spPr>
          <a:xfrm>
            <a:off x="7868992" y="3876541"/>
            <a:ext cx="4095481" cy="2031325"/>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Direnç egzersizleri için daha çok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ağırlık topu çeşitleri kullanılır. Kol ve omuzları güçlendirmek için yapılan egzersizlerde mini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kullanımı daha yaygındır. Vücut </a:t>
            </a:r>
            <a:r>
              <a:rPr lang="tr-TR" b="1" dirty="0" err="1">
                <a:effectLst>
                  <a:outerShdw blurRad="38100" dist="38100" dir="2700000" algn="tl">
                    <a:srgbClr val="000000">
                      <a:alpha val="43137"/>
                    </a:srgbClr>
                  </a:outerShdw>
                </a:effectLst>
              </a:rPr>
              <a:t>postürünü</a:t>
            </a:r>
            <a:r>
              <a:rPr lang="tr-TR" b="1" dirty="0">
                <a:effectLst>
                  <a:outerShdw blurRad="38100" dist="38100" dir="2700000" algn="tl">
                    <a:srgbClr val="000000">
                      <a:alpha val="43137"/>
                    </a:srgbClr>
                  </a:outerShdw>
                </a:effectLst>
              </a:rPr>
              <a:t> düzeltmek için yapılan egzersizlerde ise genellikle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denge topu </a:t>
            </a:r>
            <a:r>
              <a:rPr lang="tr-TR" b="1" dirty="0" smtClean="0">
                <a:effectLst>
                  <a:outerShdw blurRad="38100" dist="38100" dir="2700000" algn="tl">
                    <a:srgbClr val="000000">
                      <a:alpha val="43137"/>
                    </a:srgbClr>
                  </a:outerShdw>
                </a:effectLst>
              </a:rPr>
              <a:t>kullanılır.</a:t>
            </a:r>
            <a:endParaRPr lang="tr-TR" b="1" dirty="0">
              <a:effectLst>
                <a:outerShdw blurRad="38100" dist="38100" dir="2700000" algn="tl">
                  <a:srgbClr val="000000">
                    <a:alpha val="43137"/>
                  </a:srgbClr>
                </a:outerShdw>
              </a:effectLst>
            </a:endParaRPr>
          </a:p>
        </p:txBody>
      </p:sp>
      <p:sp>
        <p:nvSpPr>
          <p:cNvPr id="8" name="Metin kutusu 7"/>
          <p:cNvSpPr txBox="1"/>
          <p:nvPr/>
        </p:nvSpPr>
        <p:spPr>
          <a:xfrm>
            <a:off x="467096" y="3899701"/>
            <a:ext cx="4071396" cy="1477328"/>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topu 65 cm, 150-165 santimetre boy aralığındakiler için uygunken 180-190 santimetre boy aralığındakiler için 75 santimetre boyutundaki </a:t>
            </a:r>
            <a:r>
              <a:rPr lang="tr-TR" b="1" dirty="0" err="1">
                <a:effectLst>
                  <a:outerShdw blurRad="38100" dist="38100" dir="2700000" algn="tl">
                    <a:srgbClr val="000000">
                      <a:alpha val="43137"/>
                    </a:srgbClr>
                  </a:outerShdw>
                </a:effectLst>
              </a:rPr>
              <a:t>pilates</a:t>
            </a:r>
            <a:r>
              <a:rPr lang="tr-TR" b="1" dirty="0">
                <a:effectLst>
                  <a:outerShdw blurRad="38100" dist="38100" dir="2700000" algn="tl">
                    <a:srgbClr val="000000">
                      <a:alpha val="43137"/>
                    </a:srgbClr>
                  </a:outerShdw>
                </a:effectLst>
              </a:rPr>
              <a:t> topları ideal olabilir</a:t>
            </a:r>
          </a:p>
        </p:txBody>
      </p:sp>
    </p:spTree>
    <p:extLst>
      <p:ext uri="{BB962C8B-B14F-4D97-AF65-F5344CB8AC3E}">
        <p14:creationId xmlns:p14="http://schemas.microsoft.com/office/powerpoint/2010/main" val="1549560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186743"/>
            <a:ext cx="10324081" cy="1057701"/>
          </a:xfrm>
        </p:spPr>
        <p:txBody>
          <a:bodyPr>
            <a:normAutofit fontScale="90000"/>
          </a:bodyPr>
          <a:lstStyle/>
          <a:p>
            <a:pPr algn="ctr"/>
            <a:r>
              <a:rPr lang="tr-TR" sz="4000" b="1" dirty="0" smtClean="0">
                <a:solidFill>
                  <a:srgbClr val="0070C0"/>
                </a:solidFill>
                <a:effectLst>
                  <a:outerShdw blurRad="38100" dist="38100" dir="2700000" algn="tl">
                    <a:srgbClr val="000000">
                      <a:alpha val="43137"/>
                    </a:srgbClr>
                  </a:outerShdw>
                </a:effectLst>
              </a:rPr>
              <a:t>3-Pilates Topu’nun Avantajları ve Dezavantajları</a:t>
            </a:r>
            <a:br>
              <a:rPr lang="tr-TR" sz="4000" b="1" dirty="0" smtClean="0">
                <a:solidFill>
                  <a:srgbClr val="0070C0"/>
                </a:solidFill>
                <a:effectLst>
                  <a:outerShdw blurRad="38100" dist="38100" dir="2700000" algn="tl">
                    <a:srgbClr val="000000">
                      <a:alpha val="43137"/>
                    </a:srgbClr>
                  </a:outerShdw>
                </a:effectLst>
              </a:rPr>
            </a:br>
            <a:r>
              <a:rPr lang="tr-TR" sz="4000" b="1" dirty="0" smtClean="0">
                <a:solidFill>
                  <a:srgbClr val="0070C0"/>
                </a:solidFill>
                <a:effectLst>
                  <a:outerShdw blurRad="38100" dist="38100" dir="2700000" algn="tl">
                    <a:srgbClr val="000000">
                      <a:alpha val="43137"/>
                    </a:srgbClr>
                  </a:outerShdw>
                </a:effectLst>
              </a:rPr>
              <a:t>Risk Faktörleri </a:t>
            </a:r>
            <a:endParaRPr lang="tr-TR" sz="40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561" y="4205328"/>
            <a:ext cx="4926841" cy="1850184"/>
          </a:xfrm>
          <a:prstGeom prst="rect">
            <a:avLst/>
          </a:prstGeom>
        </p:spPr>
      </p:pic>
      <p:sp>
        <p:nvSpPr>
          <p:cNvPr id="2" name="Dikdörtgen 1"/>
          <p:cNvSpPr/>
          <p:nvPr/>
        </p:nvSpPr>
        <p:spPr>
          <a:xfrm>
            <a:off x="115910" y="1244444"/>
            <a:ext cx="12076090" cy="2862322"/>
          </a:xfrm>
          <a:prstGeom prst="rect">
            <a:avLst/>
          </a:prstGeom>
        </p:spPr>
        <p:txBody>
          <a:bodyPr wrap="square">
            <a:spAutoFit/>
          </a:bodyPr>
          <a:lstStyle/>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Denge toplarının yanlış kullanımı ciddi yaralanmalara neden olabilir. Aşağıdaki önerileri göz önünde bulundurun: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 </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1-Düşme durumunda yastık görevi görmesi için bir matın üzerindeki denge toplarını kullanın.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2-Aşınmayı ve delinme olasılığını azaltmak için temiz, pürüzsüz yüzeylerde, kirden arındırılmış denge topları kullanın.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3-Altınızdan yuvarlanmasını veya geriye düşmenizi önlemek için topu bir duvara yerleştirin.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4-Oturma pozisyonunda egzersiz yaparken dengeyi sağlamak için denge toplarının yanlarına sandalyeler veya diğer sağlam destekler yerleştirin.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600" b="1" dirty="0">
                <a:solidFill>
                  <a:srgbClr val="202124"/>
                </a:solidFill>
                <a:effectLst>
                  <a:outerShdw blurRad="38100" dist="38100" dir="2700000" algn="tl">
                    <a:srgbClr val="000000">
                      <a:alpha val="43137"/>
                    </a:srgbClr>
                  </a:outerShdw>
                </a:effectLst>
                <a:latin typeface="inherit"/>
                <a:ea typeface="Times New Roman" panose="02020603050405020304" pitchFamily="18" charset="0"/>
                <a:cs typeface="Courier New" panose="02070309020205020404" pitchFamily="49" charset="0"/>
              </a:rPr>
              <a:t>5-Dengenizi büyük ölçüde azaltabilecek ve düşmeye neden olabilecek zıplama gibi ani hareketlerden kaçının.</a:t>
            </a:r>
            <a:endParaRPr lang="tr-T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531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39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57200"/>
            <a:ext cx="10515600" cy="661916"/>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a:t>
            </a:r>
            <a:r>
              <a:rPr lang="tr-TR" sz="2800" b="1" dirty="0" err="1" smtClean="0">
                <a:solidFill>
                  <a:srgbClr val="0070C0"/>
                </a:solidFill>
                <a:effectLst>
                  <a:outerShdw blurRad="38100" dist="38100" dir="2700000" algn="tl">
                    <a:srgbClr val="000000">
                      <a:alpha val="43137"/>
                    </a:srgbClr>
                  </a:outerShdw>
                </a:effectLst>
              </a:rPr>
              <a:t>Ekipmanları’nın</a:t>
            </a:r>
            <a:r>
              <a:rPr lang="tr-TR" sz="2800" b="1" dirty="0" smtClean="0">
                <a:solidFill>
                  <a:srgbClr val="0070C0"/>
                </a:solidFill>
                <a:effectLst>
                  <a:outerShdw blurRad="38100" dist="38100" dir="2700000" algn="tl">
                    <a:srgbClr val="000000">
                      <a:alpha val="43137"/>
                    </a:srgbClr>
                  </a:outerShdw>
                </a:effectLst>
              </a:rPr>
              <a:t> Avantajları ve </a:t>
            </a:r>
            <a:r>
              <a:rPr lang="tr-TR" sz="2800" b="1" dirty="0" err="1" smtClean="0">
                <a:solidFill>
                  <a:srgbClr val="0070C0"/>
                </a:solidFill>
                <a:effectLst>
                  <a:outerShdw blurRad="38100" dist="38100" dir="2700000" algn="tl">
                    <a:srgbClr val="000000">
                      <a:alpha val="43137"/>
                    </a:srgbClr>
                  </a:outerShdw>
                </a:effectLst>
              </a:rPr>
              <a:t>Dezevantajları</a:t>
            </a:r>
            <a:r>
              <a:rPr lang="tr-TR" sz="2800" b="1" dirty="0" smtClean="0">
                <a:solidFill>
                  <a:srgbClr val="0070C0"/>
                </a:solidFill>
                <a:effectLst>
                  <a:outerShdw blurRad="38100" dist="38100" dir="2700000" algn="tl">
                    <a:srgbClr val="000000">
                      <a:alpha val="43137"/>
                    </a:srgbClr>
                  </a:outerShdw>
                </a:effectLst>
              </a:rPr>
              <a:t>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670" y="1664114"/>
            <a:ext cx="3803650" cy="3803650"/>
          </a:xfrm>
          <a:prstGeom prst="rect">
            <a:avLst/>
          </a:prstGeom>
        </p:spPr>
      </p:pic>
      <p:sp>
        <p:nvSpPr>
          <p:cNvPr id="2" name="Metin kutusu 1"/>
          <p:cNvSpPr txBox="1"/>
          <p:nvPr/>
        </p:nvSpPr>
        <p:spPr>
          <a:xfrm>
            <a:off x="1262129" y="2176529"/>
            <a:ext cx="4971245" cy="2862322"/>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Trainer</a:t>
            </a:r>
            <a:r>
              <a:rPr lang="tr-TR" b="1" dirty="0">
                <a:effectLst>
                  <a:outerShdw blurRad="38100" dist="38100" dir="2700000" algn="tl">
                    <a:srgbClr val="000000">
                      <a:alpha val="43137"/>
                    </a:srgbClr>
                  </a:outerShdw>
                </a:effectLst>
              </a:rPr>
              <a:t>:</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Hızlı, pratik ve aynı zamanda verimli total-body (Tüm vücut) antrenmanı sağlar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Sağlam bir </a:t>
            </a:r>
            <a:r>
              <a:rPr lang="tr-TR" b="1" dirty="0" err="1">
                <a:effectLst>
                  <a:outerShdw blurRad="38100" dist="38100" dir="2700000" algn="tl">
                    <a:srgbClr val="000000">
                      <a:alpha val="43137"/>
                    </a:srgbClr>
                  </a:outerShdw>
                </a:effectLst>
              </a:rPr>
              <a:t>core</a:t>
            </a:r>
            <a:r>
              <a:rPr lang="tr-TR" b="1" dirty="0">
                <a:effectLst>
                  <a:outerShdw blurRad="38100" dist="38100" dir="2700000" algn="tl">
                    <a:srgbClr val="000000">
                      <a:alpha val="43137"/>
                    </a:srgbClr>
                  </a:outerShdw>
                </a:effectLst>
              </a:rPr>
              <a:t> yapısının gelişmesine yardımcı olur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Kas dayanıklılığını arttırır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Profesyonel atletlerden yeni başlayanlara her seviyedeki kullanıcı için uygundur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Kolay taşınabilir ve her yerde kullanılabilir özelliktedir (spor salonu, ev, otel yada </a:t>
            </a:r>
            <a:r>
              <a:rPr lang="tr-TR" b="1" dirty="0" err="1">
                <a:effectLst>
                  <a:outerShdw blurRad="38100" dist="38100" dir="2700000" algn="tl">
                    <a:srgbClr val="000000">
                      <a:alpha val="43137"/>
                    </a:srgbClr>
                  </a:outerShdw>
                </a:effectLst>
              </a:rPr>
              <a:t>açıkhava</a:t>
            </a:r>
            <a:r>
              <a:rPr lang="tr-TR" dirty="0"/>
              <a:t>)</a:t>
            </a:r>
          </a:p>
        </p:txBody>
      </p:sp>
    </p:spTree>
    <p:extLst>
      <p:ext uri="{BB962C8B-B14F-4D97-AF65-F5344CB8AC3E}">
        <p14:creationId xmlns:p14="http://schemas.microsoft.com/office/powerpoint/2010/main" val="1136574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3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445478"/>
            <a:ext cx="10515600" cy="679938"/>
          </a:xfrm>
        </p:spPr>
        <p:txBody>
          <a:bodyPr>
            <a:normAutofit/>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Süspansiyon Ekipmanları Çeşitleri ve Mekaniği</a:t>
            </a:r>
            <a:endParaRPr lang="tr-TR" sz="2800" b="1" dirty="0">
              <a:solidFill>
                <a:srgbClr val="0070C0"/>
              </a:solidFill>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3724917"/>
            <a:ext cx="4430333" cy="2279176"/>
          </a:xfrm>
          <a:prstGeom prst="rect">
            <a:avLst/>
          </a:prstGeom>
        </p:spPr>
      </p:pic>
      <p:pic>
        <p:nvPicPr>
          <p:cNvPr id="6" name="İçerik Yer Tutucusu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055" y="3836829"/>
            <a:ext cx="4430333" cy="2055352"/>
          </a:xfrm>
          <a:prstGeom prst="rect">
            <a:avLst/>
          </a:prstGeom>
        </p:spPr>
      </p:pic>
      <p:sp>
        <p:nvSpPr>
          <p:cNvPr id="7" name="Metin kutusu 6"/>
          <p:cNvSpPr txBox="1"/>
          <p:nvPr/>
        </p:nvSpPr>
        <p:spPr>
          <a:xfrm>
            <a:off x="3818027" y="1465460"/>
            <a:ext cx="4559121" cy="2031325"/>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TRX </a:t>
            </a:r>
            <a:r>
              <a:rPr lang="tr-TR" b="1" dirty="0" err="1">
                <a:effectLst>
                  <a:outerShdw blurRad="38100" dist="38100" dir="2700000" algn="tl">
                    <a:srgbClr val="000000">
                      <a:alpha val="43137"/>
                    </a:srgbClr>
                  </a:outerShdw>
                </a:effectLst>
              </a:rPr>
              <a:t>Suspension</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Trainer</a:t>
            </a:r>
            <a:r>
              <a:rPr lang="tr-TR" b="1" dirty="0">
                <a:effectLst>
                  <a:outerShdw blurRad="38100" dist="38100" dir="2700000" algn="tl">
                    <a:srgbClr val="000000">
                      <a:alpha val="43137"/>
                    </a:srgbClr>
                  </a:outerShdw>
                </a:effectLst>
              </a:rPr>
              <a:t> size vücut ağırlığınızı direnç olarak kullanmanızı sağlayarak yüzlerce egzersiz olanağı sağlar. Vücut pozisyonunuzu değiştirerek kolaylıkla direnç ve şiddet ayarı yapabilirsiniz.</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03516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13645" y="655681"/>
            <a:ext cx="7176722" cy="523220"/>
          </a:xfrm>
          <a:prstGeom prst="rect">
            <a:avLst/>
          </a:prstGeom>
        </p:spPr>
        <p:txBody>
          <a:bodyPr wrap="square">
            <a:spAutoFit/>
          </a:bodyPr>
          <a:lstStyle/>
          <a:p>
            <a:pPr marL="457200" indent="-457200">
              <a:buFont typeface="Arial" panose="020B0604020202020204" pitchFamily="34" charset="0"/>
              <a:buChar char="•"/>
            </a:pPr>
            <a:r>
              <a:rPr lang="tr-TR" sz="2800" b="1" dirty="0">
                <a:solidFill>
                  <a:srgbClr val="0070C0"/>
                </a:solidFill>
                <a:effectLst>
                  <a:outerShdw blurRad="38100" dist="38100" dir="2700000" algn="tl">
                    <a:srgbClr val="000000">
                      <a:alpha val="43137"/>
                    </a:srgbClr>
                  </a:outerShdw>
                </a:effectLst>
              </a:rPr>
              <a:t>Süspansiyon </a:t>
            </a:r>
            <a:r>
              <a:rPr lang="tr-TR" sz="2800" b="1" dirty="0" err="1">
                <a:solidFill>
                  <a:srgbClr val="0070C0"/>
                </a:solidFill>
                <a:effectLst>
                  <a:outerShdw blurRad="38100" dist="38100" dir="2700000" algn="tl">
                    <a:srgbClr val="000000">
                      <a:alpha val="43137"/>
                    </a:srgbClr>
                  </a:outerShdw>
                </a:effectLst>
              </a:rPr>
              <a:t>Ekipmanları’nın</a:t>
            </a:r>
            <a:r>
              <a:rPr lang="tr-TR" sz="2800" b="1" dirty="0">
                <a:solidFill>
                  <a:srgbClr val="0070C0"/>
                </a:solidFill>
                <a:effectLst>
                  <a:outerShdw blurRad="38100" dist="38100" dir="2700000" algn="tl">
                    <a:srgbClr val="000000">
                      <a:alpha val="43137"/>
                    </a:srgbClr>
                  </a:outerShdw>
                </a:effectLst>
              </a:rPr>
              <a:t> Risk Faktörleri</a:t>
            </a:r>
            <a:endParaRPr lang="tr-TR" sz="2800" dirty="0">
              <a:solidFill>
                <a:srgbClr val="0070C0"/>
              </a:solidFill>
            </a:endParaRPr>
          </a:p>
        </p:txBody>
      </p:sp>
      <p:pic>
        <p:nvPicPr>
          <p:cNvPr id="5"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96" y="1716156"/>
            <a:ext cx="4408227" cy="3780430"/>
          </a:xfrm>
          <a:prstGeom prst="rect">
            <a:avLst/>
          </a:prstGeom>
        </p:spPr>
      </p:pic>
      <p:sp>
        <p:nvSpPr>
          <p:cNvPr id="2" name="Metin kutusu 1"/>
          <p:cNvSpPr txBox="1"/>
          <p:nvPr/>
        </p:nvSpPr>
        <p:spPr>
          <a:xfrm>
            <a:off x="1313645" y="2137893"/>
            <a:ext cx="4816699" cy="2308324"/>
          </a:xfrm>
          <a:prstGeom prst="rect">
            <a:avLst/>
          </a:prstGeom>
          <a:noFill/>
        </p:spPr>
        <p:txBody>
          <a:bodyPr wrap="square" rtlCol="0">
            <a:spAutoFit/>
          </a:bodyPr>
          <a:lstStyle/>
          <a:p>
            <a:r>
              <a:rPr lang="tr-TR" b="1" dirty="0" err="1">
                <a:effectLst>
                  <a:outerShdw blurRad="38100" dist="38100" dir="2700000" algn="tl">
                    <a:srgbClr val="000000">
                      <a:alpha val="43137"/>
                    </a:srgbClr>
                  </a:outerShdw>
                </a:effectLst>
              </a:rPr>
              <a:t>TRX’e</a:t>
            </a:r>
            <a:r>
              <a:rPr lang="tr-TR" b="1" dirty="0">
                <a:effectLst>
                  <a:outerShdw blurRad="38100" dist="38100" dir="2700000" algn="tl">
                    <a:srgbClr val="000000">
                      <a:alpha val="43137"/>
                    </a:srgbClr>
                  </a:outerShdw>
                </a:effectLst>
              </a:rPr>
              <a:t> başlamak isteyen kişiler için yaş kriteri, spor geçmişi, sağlık durumu, fiziksel durumu, hareket kapasitesi gibi unsurları göz önüne alarak herkes için ayrı bir antrenman programı </a:t>
            </a:r>
            <a:r>
              <a:rPr lang="tr-TR" b="1" dirty="0" smtClean="0">
                <a:effectLst>
                  <a:outerShdw blurRad="38100" dist="38100" dir="2700000" algn="tl">
                    <a:srgbClr val="000000">
                      <a:alpha val="43137"/>
                    </a:srgbClr>
                  </a:outerShdw>
                </a:effectLst>
              </a:rPr>
              <a:t>uygulanabilir. </a:t>
            </a:r>
            <a:r>
              <a:rPr lang="tr-TR" b="1" dirty="0">
                <a:effectLst>
                  <a:outerShdw blurRad="38100" dist="38100" dir="2700000" algn="tl">
                    <a:srgbClr val="000000">
                      <a:alpha val="43137"/>
                    </a:srgbClr>
                  </a:outerShdw>
                </a:effectLst>
              </a:rPr>
              <a:t>Spora yeni başlayan bir birey TRX ile temel hareketleri yaparak vücudunu ileri seviye için hazırlamış ve hareket kapasitesini arttırmış olur. </a:t>
            </a:r>
          </a:p>
        </p:txBody>
      </p:sp>
    </p:spTree>
    <p:extLst>
      <p:ext uri="{BB962C8B-B14F-4D97-AF65-F5344CB8AC3E}">
        <p14:creationId xmlns:p14="http://schemas.microsoft.com/office/powerpoint/2010/main" val="377663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850" y="875763"/>
            <a:ext cx="11197018" cy="1184857"/>
          </a:xfrm>
        </p:spPr>
        <p:txBody>
          <a:bodyPr>
            <a:normAutofit fontScale="90000"/>
          </a:bodyPr>
          <a:lstStyle/>
          <a:p>
            <a:r>
              <a:rPr lang="tr-TR" sz="3600" b="1" dirty="0">
                <a:effectLst>
                  <a:outerShdw blurRad="38100" dist="38100" dir="2700000" algn="tl">
                    <a:srgbClr val="000000">
                      <a:alpha val="43137"/>
                    </a:srgbClr>
                  </a:outerShdw>
                </a:effectLst>
              </a:rPr>
              <a:t>Fonksiyonel Egzersiz Bandı (TRX) ve Vücut Ağırlığı Kullanılarak Uygulanan Direnç Antrenmanlarının Yüzme Performansına Etkisi</a:t>
            </a:r>
            <a:r>
              <a:rPr lang="tr-TR" dirty="0"/>
              <a:t/>
            </a:r>
            <a:br>
              <a:rPr lang="tr-TR" dirty="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994" y="1648496"/>
            <a:ext cx="7602011" cy="4162086"/>
          </a:xfrm>
          <a:prstGeom prst="rect">
            <a:avLst/>
          </a:prstGeom>
        </p:spPr>
      </p:pic>
      <p:sp>
        <p:nvSpPr>
          <p:cNvPr id="6" name="Rectangle 6"/>
          <p:cNvSpPr/>
          <p:nvPr/>
        </p:nvSpPr>
        <p:spPr>
          <a:xfrm>
            <a:off x="2870563" y="6583315"/>
            <a:ext cx="7026442" cy="246221"/>
          </a:xfrm>
          <a:prstGeom prst="rect">
            <a:avLst/>
          </a:prstGeom>
        </p:spPr>
        <p:txBody>
          <a:bodyPr wrap="square">
            <a:spAutoFit/>
          </a:bodyPr>
          <a:lstStyle/>
          <a:p>
            <a:pPr algn="ctr"/>
            <a:r>
              <a:rPr lang="tr-TR" sz="1000" dirty="0" smtClean="0">
                <a:solidFill>
                  <a:schemeClr val="bg1"/>
                </a:solidFill>
              </a:rPr>
              <a:t>. </a:t>
            </a:r>
            <a:r>
              <a:rPr lang="tr-TR" sz="1000" dirty="0">
                <a:solidFill>
                  <a:schemeClr val="bg1"/>
                </a:solidFill>
              </a:rPr>
              <a:t>İstanbul Üniversitesi Spor Bilimleri Dergisi , 7 (1) , 62-75 . </a:t>
            </a:r>
            <a:r>
              <a:rPr lang="tr-TR" sz="1000" dirty="0" err="1">
                <a:solidFill>
                  <a:schemeClr val="bg1"/>
                </a:solidFill>
              </a:rPr>
              <a:t>Retrieved</a:t>
            </a:r>
            <a:r>
              <a:rPr lang="tr-TR" sz="1000" dirty="0">
                <a:solidFill>
                  <a:schemeClr val="bg1"/>
                </a:solidFill>
              </a:rPr>
              <a:t> </a:t>
            </a:r>
            <a:r>
              <a:rPr lang="tr-TR" sz="1000" dirty="0" err="1">
                <a:solidFill>
                  <a:schemeClr val="bg1"/>
                </a:solidFill>
              </a:rPr>
              <a:t>from</a:t>
            </a:r>
            <a:r>
              <a:rPr lang="tr-TR" sz="1000" dirty="0">
                <a:solidFill>
                  <a:schemeClr val="bg1"/>
                </a:solidFill>
              </a:rPr>
              <a:t> https://dergipark.org.tr/tr/pub/iuspor/issue/31010/33348</a:t>
            </a:r>
            <a:endParaRPr lang="tr-TR" sz="1000" dirty="0" smtClean="0">
              <a:solidFill>
                <a:schemeClr val="bg1"/>
              </a:solidFill>
            </a:endParaRPr>
          </a:p>
        </p:txBody>
      </p:sp>
    </p:spTree>
    <p:extLst>
      <p:ext uri="{BB962C8B-B14F-4D97-AF65-F5344CB8AC3E}">
        <p14:creationId xmlns:p14="http://schemas.microsoft.com/office/powerpoint/2010/main" val="1894673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600808" y="634398"/>
            <a:ext cx="5942437" cy="994825"/>
          </a:xfrm>
        </p:spPr>
        <p:txBody>
          <a:bodyPr/>
          <a:lstStyle/>
          <a:p>
            <a:pPr marL="457200" indent="-457200">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Direnç Bantları </a:t>
            </a:r>
            <a:endParaRPr lang="tr-TR" dirty="0">
              <a:solidFill>
                <a:srgbClr val="FF0000"/>
              </a:solidFill>
              <a:effectLst>
                <a:outerShdw blurRad="38100" dist="38100" dir="2700000" algn="tl">
                  <a:srgbClr val="000000">
                    <a:alpha val="43137"/>
                  </a:srgbClr>
                </a:outerShdw>
              </a:effectLst>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423" y="2073499"/>
            <a:ext cx="3571875" cy="3571875"/>
          </a:xfrm>
          <a:prstGeom prst="rect">
            <a:avLst/>
          </a:prstGeom>
        </p:spPr>
      </p:pic>
    </p:spTree>
    <p:extLst>
      <p:ext uri="{BB962C8B-B14F-4D97-AF65-F5344CB8AC3E}">
        <p14:creationId xmlns:p14="http://schemas.microsoft.com/office/powerpoint/2010/main" val="890876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9788" y="365126"/>
            <a:ext cx="10515600" cy="446244"/>
          </a:xfrm>
        </p:spPr>
        <p:txBody>
          <a:bodyPr>
            <a:normAutofit fontScale="90000"/>
          </a:bodyPr>
          <a:lstStyle/>
          <a:p>
            <a:pPr marL="457200" indent="-457200" algn="ctr">
              <a:buFont typeface="Arial" panose="020B0604020202020204" pitchFamily="34" charset="0"/>
              <a:buChar char="•"/>
            </a:pPr>
            <a:r>
              <a:rPr lang="tr-TR" sz="2800" b="1" dirty="0" smtClean="0">
                <a:solidFill>
                  <a:srgbClr val="0070C0"/>
                </a:solidFill>
                <a:effectLst>
                  <a:outerShdw blurRad="38100" dist="38100" dir="2700000" algn="tl">
                    <a:srgbClr val="000000">
                      <a:alpha val="43137"/>
                    </a:srgbClr>
                  </a:outerShdw>
                </a:effectLst>
              </a:rPr>
              <a:t>Direnç Bantları Kullanım Fonksiyonu ve  Çeşitleri </a:t>
            </a:r>
            <a:endParaRPr lang="tr-TR" sz="2800" b="1" dirty="0">
              <a:solidFill>
                <a:srgbClr val="0070C0"/>
              </a:solidFill>
              <a:effectLst>
                <a:outerShdw blurRad="38100" dist="38100" dir="2700000" algn="tl">
                  <a:srgbClr val="000000">
                    <a:alpha val="43137"/>
                  </a:srgbClr>
                </a:outerShdw>
              </a:effectLst>
            </a:endParaRPr>
          </a:p>
        </p:txBody>
      </p:sp>
      <p:pic>
        <p:nvPicPr>
          <p:cNvPr id="5" name="İçerik Yer Tutucus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311" y="1732337"/>
            <a:ext cx="4777167" cy="3432091"/>
          </a:xfrm>
          <a:prstGeom prst="rect">
            <a:avLst/>
          </a:prstGeom>
        </p:spPr>
      </p:pic>
      <p:sp>
        <p:nvSpPr>
          <p:cNvPr id="2" name="Dikdörtgen 1"/>
          <p:cNvSpPr/>
          <p:nvPr/>
        </p:nvSpPr>
        <p:spPr>
          <a:xfrm>
            <a:off x="404948" y="2364733"/>
            <a:ext cx="5416303" cy="2031325"/>
          </a:xfrm>
          <a:prstGeom prst="rect">
            <a:avLst/>
          </a:prstGeom>
        </p:spPr>
        <p:txBody>
          <a:bodyPr wrap="square">
            <a:spAutoFit/>
          </a:bodyPr>
          <a:lstStyle/>
          <a:p>
            <a:pPr marL="285750" indent="-285750">
              <a:buFont typeface="Arial" panose="020B0604020202020204" pitchFamily="34" charset="0"/>
              <a:buChar char="•"/>
            </a:pPr>
            <a:r>
              <a:rPr lang="tr-TR" b="1" dirty="0">
                <a:solidFill>
                  <a:srgbClr val="242424"/>
                </a:solidFill>
                <a:effectLst>
                  <a:outerShdw blurRad="38100" dist="38100" dir="2700000" algn="tl">
                    <a:srgbClr val="000000">
                      <a:alpha val="43137"/>
                    </a:srgbClr>
                  </a:outerShdw>
                </a:effectLst>
                <a:latin typeface="Roboto"/>
              </a:rPr>
              <a:t>Özellikle </a:t>
            </a:r>
            <a:r>
              <a:rPr lang="tr-TR" b="1" dirty="0" err="1">
                <a:solidFill>
                  <a:srgbClr val="242424"/>
                </a:solidFill>
                <a:effectLst>
                  <a:outerShdw blurRad="38100" dist="38100" dir="2700000" algn="tl">
                    <a:srgbClr val="000000">
                      <a:alpha val="43137"/>
                    </a:srgbClr>
                  </a:outerShdw>
                </a:effectLst>
                <a:latin typeface="Roboto"/>
              </a:rPr>
              <a:t>pilates</a:t>
            </a:r>
            <a:r>
              <a:rPr lang="tr-TR" b="1" dirty="0">
                <a:solidFill>
                  <a:srgbClr val="242424"/>
                </a:solidFill>
                <a:effectLst>
                  <a:outerShdw blurRad="38100" dist="38100" dir="2700000" algn="tl">
                    <a:srgbClr val="000000">
                      <a:alpha val="43137"/>
                    </a:srgbClr>
                  </a:outerShdw>
                </a:effectLst>
                <a:latin typeface="Roboto"/>
              </a:rPr>
              <a:t> antrenmanları için tercih edilen ekipmana </a:t>
            </a:r>
            <a:r>
              <a:rPr lang="tr-TR" b="1" dirty="0" err="1">
                <a:solidFill>
                  <a:srgbClr val="242424"/>
                </a:solidFill>
                <a:effectLst>
                  <a:outerShdw blurRad="38100" dist="38100" dir="2700000" algn="tl">
                    <a:srgbClr val="000000">
                      <a:alpha val="43137"/>
                    </a:srgbClr>
                  </a:outerShdw>
                </a:effectLst>
                <a:latin typeface="Roboto"/>
              </a:rPr>
              <a:t>pilates</a:t>
            </a:r>
            <a:r>
              <a:rPr lang="tr-TR" b="1" dirty="0">
                <a:solidFill>
                  <a:srgbClr val="242424"/>
                </a:solidFill>
                <a:effectLst>
                  <a:outerShdw blurRad="38100" dist="38100" dir="2700000" algn="tl">
                    <a:srgbClr val="000000">
                      <a:alpha val="43137"/>
                    </a:srgbClr>
                  </a:outerShdw>
                </a:effectLst>
                <a:latin typeface="Roboto"/>
              </a:rPr>
              <a:t> bandı da </a:t>
            </a:r>
            <a:r>
              <a:rPr lang="tr-TR" b="1" dirty="0" smtClean="0">
                <a:solidFill>
                  <a:srgbClr val="242424"/>
                </a:solidFill>
                <a:effectLst>
                  <a:outerShdw blurRad="38100" dist="38100" dir="2700000" algn="tl">
                    <a:srgbClr val="000000">
                      <a:alpha val="43137"/>
                    </a:srgbClr>
                  </a:outerShdw>
                </a:effectLst>
                <a:latin typeface="Roboto"/>
              </a:rPr>
              <a:t>denir.</a:t>
            </a:r>
          </a:p>
          <a:p>
            <a:pPr marL="285750" indent="-285750">
              <a:buFont typeface="Arial" panose="020B0604020202020204" pitchFamily="34" charset="0"/>
              <a:buChar char="•"/>
            </a:pPr>
            <a:endParaRPr lang="tr-TR" b="1" dirty="0">
              <a:solidFill>
                <a:srgbClr val="242424"/>
              </a:solidFill>
              <a:effectLst>
                <a:outerShdw blurRad="38100" dist="38100" dir="2700000" algn="tl">
                  <a:srgbClr val="000000">
                    <a:alpha val="43137"/>
                  </a:srgbClr>
                </a:outerShdw>
              </a:effectLst>
              <a:latin typeface="Roboto"/>
            </a:endParaRPr>
          </a:p>
          <a:p>
            <a:pPr marL="285750" indent="-285750">
              <a:buFont typeface="Arial" panose="020B0604020202020204" pitchFamily="34" charset="0"/>
              <a:buChar char="•"/>
            </a:pPr>
            <a:r>
              <a:rPr lang="tr-TR" b="1" dirty="0" smtClean="0">
                <a:solidFill>
                  <a:srgbClr val="242424"/>
                </a:solidFill>
                <a:effectLst>
                  <a:outerShdw blurRad="38100" dist="38100" dir="2700000" algn="tl">
                    <a:srgbClr val="000000">
                      <a:alpha val="43137"/>
                    </a:srgbClr>
                  </a:outerShdw>
                </a:effectLst>
                <a:latin typeface="Roboto"/>
              </a:rPr>
              <a:t> </a:t>
            </a:r>
          </a:p>
          <a:p>
            <a:pPr marL="285750" indent="-285750">
              <a:buFont typeface="Arial" panose="020B0604020202020204" pitchFamily="34" charset="0"/>
              <a:buChar char="•"/>
            </a:pPr>
            <a:r>
              <a:rPr lang="tr-TR" b="1" dirty="0" smtClean="0">
                <a:solidFill>
                  <a:srgbClr val="242424"/>
                </a:solidFill>
                <a:effectLst>
                  <a:outerShdw blurRad="38100" dist="38100" dir="2700000" algn="tl">
                    <a:srgbClr val="000000">
                      <a:alpha val="43137"/>
                    </a:srgbClr>
                  </a:outerShdw>
                </a:effectLst>
                <a:latin typeface="Roboto"/>
              </a:rPr>
              <a:t>Uzun </a:t>
            </a:r>
            <a:r>
              <a:rPr lang="tr-TR" b="1" dirty="0">
                <a:solidFill>
                  <a:srgbClr val="242424"/>
                </a:solidFill>
                <a:effectLst>
                  <a:outerShdw blurRad="38100" dist="38100" dir="2700000" algn="tl">
                    <a:srgbClr val="000000">
                      <a:alpha val="43137"/>
                    </a:srgbClr>
                  </a:outerShdw>
                </a:effectLst>
                <a:latin typeface="Roboto"/>
              </a:rPr>
              <a:t>şerit halinde olabildiği gibi kapalı halka şeklinde de </a:t>
            </a:r>
            <a:r>
              <a:rPr lang="tr-TR" b="1" dirty="0" smtClean="0">
                <a:solidFill>
                  <a:srgbClr val="242424"/>
                </a:solidFill>
                <a:effectLst>
                  <a:outerShdw blurRad="38100" dist="38100" dir="2700000" algn="tl">
                    <a:srgbClr val="000000">
                      <a:alpha val="43137"/>
                    </a:srgbClr>
                  </a:outerShdw>
                </a:effectLst>
                <a:latin typeface="Roboto"/>
              </a:rPr>
              <a:t>hedefe ve amaca göre şekillenebilen direnç bantlarıdır.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3876541" y="421139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41253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46605" y="670879"/>
            <a:ext cx="10515600" cy="446244"/>
          </a:xfrm>
        </p:spPr>
        <p:txBody>
          <a:bodyPr>
            <a:noAutofit/>
          </a:bodyPr>
          <a:lstStyle/>
          <a:p>
            <a:pPr marL="457200" indent="-457200">
              <a:buFont typeface="Arial" panose="020B0604020202020204" pitchFamily="34" charset="0"/>
              <a:buChar char="•"/>
            </a:pPr>
            <a:r>
              <a:rPr lang="tr-TR" sz="4000" b="1" dirty="0" smtClean="0">
                <a:solidFill>
                  <a:srgbClr val="0070C0"/>
                </a:solidFill>
                <a:effectLst>
                  <a:outerShdw blurRad="38100" dist="38100" dir="2700000" algn="tl">
                    <a:srgbClr val="000000">
                      <a:alpha val="43137"/>
                    </a:srgbClr>
                  </a:outerShdw>
                </a:effectLst>
              </a:rPr>
              <a:t>Direnç Bantları  Çeşitleri </a:t>
            </a:r>
            <a:endParaRPr lang="tr-TR" sz="4000" b="1" dirty="0">
              <a:solidFill>
                <a:srgbClr val="0070C0"/>
              </a:solidFill>
              <a:effectLst>
                <a:outerShdw blurRad="38100" dist="38100" dir="2700000" algn="tl">
                  <a:srgbClr val="000000">
                    <a:alpha val="43137"/>
                  </a:srgbClr>
                </a:outerShdw>
              </a:effectLst>
            </a:endParaRPr>
          </a:p>
        </p:txBody>
      </p:sp>
      <p:pic>
        <p:nvPicPr>
          <p:cNvPr id="5"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679" y="1539159"/>
            <a:ext cx="4552637" cy="3684588"/>
          </a:xfrm>
          <a:prstGeom prst="rect">
            <a:avLst/>
          </a:prstGeom>
        </p:spPr>
      </p:pic>
      <p:sp>
        <p:nvSpPr>
          <p:cNvPr id="2" name="Dikdörtgen 1"/>
          <p:cNvSpPr/>
          <p:nvPr/>
        </p:nvSpPr>
        <p:spPr>
          <a:xfrm>
            <a:off x="1451020" y="2200939"/>
            <a:ext cx="6096000" cy="1938992"/>
          </a:xfrm>
          <a:prstGeom prst="rect">
            <a:avLst/>
          </a:prstGeom>
        </p:spPr>
        <p:txBody>
          <a:bodyPr>
            <a:spAutoFit/>
          </a:bodyPr>
          <a:lstStyle/>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Yeşil: 15 kg </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Sarı: 25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Turuncu: 35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Kırmızı: 45 kg</a:t>
            </a:r>
          </a:p>
          <a:p>
            <a:pPr fontAlgn="base">
              <a:buFont typeface="Arial" panose="020B0604020202020204" pitchFamily="34" charset="0"/>
              <a:buChar char="•"/>
            </a:pPr>
            <a:r>
              <a:rPr lang="tr-TR" sz="2400" b="1" dirty="0">
                <a:solidFill>
                  <a:srgbClr val="242424"/>
                </a:solidFill>
                <a:effectLst>
                  <a:outerShdw blurRad="38100" dist="38100" dir="2700000" algn="tl">
                    <a:srgbClr val="000000">
                      <a:alpha val="43137"/>
                    </a:srgbClr>
                  </a:outerShdw>
                </a:effectLst>
                <a:latin typeface="inherit"/>
              </a:rPr>
              <a:t>Siyah: 60 kg </a:t>
            </a:r>
            <a:endParaRPr lang="tr-TR" sz="2400" b="1" i="0" dirty="0">
              <a:solidFill>
                <a:srgbClr val="242424"/>
              </a:solidFill>
              <a:effectLst>
                <a:outerShdw blurRad="38100" dist="38100" dir="2700000" algn="tl">
                  <a:srgbClr val="000000">
                    <a:alpha val="43137"/>
                  </a:srgbClr>
                </a:outerShdw>
              </a:effectLst>
              <a:latin typeface="inherit"/>
            </a:endParaRPr>
          </a:p>
        </p:txBody>
      </p:sp>
    </p:spTree>
    <p:extLst>
      <p:ext uri="{BB962C8B-B14F-4D97-AF65-F5344CB8AC3E}">
        <p14:creationId xmlns:p14="http://schemas.microsoft.com/office/powerpoint/2010/main" val="3078597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959</Words>
  <Application>Microsoft Office PowerPoint</Application>
  <PresentationFormat>Geniş ekran</PresentationFormat>
  <Paragraphs>88</Paragraphs>
  <Slides>30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Arial</vt:lpstr>
      <vt:lpstr>Calibri</vt:lpstr>
      <vt:lpstr>Calibri Light</vt:lpstr>
      <vt:lpstr>Courier New</vt:lpstr>
      <vt:lpstr>inherit</vt:lpstr>
      <vt:lpstr>Jost</vt:lpstr>
      <vt:lpstr>Roboto</vt:lpstr>
      <vt:lpstr>Times New Roman</vt:lpstr>
      <vt:lpstr>Office Theme</vt:lpstr>
      <vt:lpstr>Vücut Ağırlığı Egzersizleri II</vt:lpstr>
      <vt:lpstr>Süspansiyon Ekipmanları Kullanım Fonksiyonları </vt:lpstr>
      <vt:lpstr>Süspansiyon Ekipmanları’nın Avantajları ve Dezevantajları </vt:lpstr>
      <vt:lpstr>Süspansiyon Ekipmanları Çeşitleri ve Mekaniği</vt:lpstr>
      <vt:lpstr>PowerPoint Sunusu</vt:lpstr>
      <vt:lpstr>Fonksiyonel Egzersiz Bandı (TRX) ve Vücut Ağırlığı Kullanılarak Uygulanan Direnç Antrenmanlarının Yüzme Performansına Etkisi </vt:lpstr>
      <vt:lpstr>Direnç Bantları </vt:lpstr>
      <vt:lpstr>Direnç Bantları Kullanım Fonksiyonu ve  Çeşitleri </vt:lpstr>
      <vt:lpstr>Direnç Bantları  Çeşitleri </vt:lpstr>
      <vt:lpstr>Direnç Bantları’nın Avantajları/Dezavantajları Risk Faktörleri Nelerdir?</vt:lpstr>
      <vt:lpstr>PowerPoint Sunusu</vt:lpstr>
      <vt:lpstr>1- Sandbag Kullanım Fonksiyonları </vt:lpstr>
      <vt:lpstr>1-Sandbag Çeşitleri ve Mekaniği Nelerdir?</vt:lpstr>
      <vt:lpstr>1-Sandbag Avantajı/Dezavantajı Risk Faktörleri </vt:lpstr>
      <vt:lpstr>2- Halatlar’ın  Kullanım Fonksiyonları Nelerdir?</vt:lpstr>
      <vt:lpstr>2-Halatlar’ın Çeşitleri ve Mekaniği  Risk Faktörleri </vt:lpstr>
      <vt:lpstr>2-Halatlar’ın Avantajları ve Dezavantajları </vt:lpstr>
      <vt:lpstr>PowerPoint Sunusu</vt:lpstr>
      <vt:lpstr>1- Slam Ball Kullanım Alanı</vt:lpstr>
      <vt:lpstr>PowerPoint Sunusu</vt:lpstr>
      <vt:lpstr>PowerPoint Sunusu</vt:lpstr>
      <vt:lpstr>1-Slam Ball’ın Risk Faktörleri </vt:lpstr>
      <vt:lpstr>PowerPoint Sunusu</vt:lpstr>
      <vt:lpstr>PowerPoint Sunusu</vt:lpstr>
      <vt:lpstr>2-Wall Ball’ın  Avantajları ve Dezavantajları </vt:lpstr>
      <vt:lpstr>3- Pilates Topu Kullanım Alanları Nelerdir?</vt:lpstr>
      <vt:lpstr>3-Pilates Topu’nun Çeşitleri </vt:lpstr>
      <vt:lpstr>3-Pilates Topu’nun Avantajları ve Dezavantajları Risk Faktörleri </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LENOVO</cp:lastModifiedBy>
  <cp:revision>35</cp:revision>
  <dcterms:created xsi:type="dcterms:W3CDTF">2022-11-11T14:22:21Z</dcterms:created>
  <dcterms:modified xsi:type="dcterms:W3CDTF">2022-11-22T07:25:40Z</dcterms:modified>
</cp:coreProperties>
</file>