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4ED15-8BC7-4B8E-A648-A5C0C6BFFEDF}" type="datetimeFigureOut">
              <a:rPr lang="tr-TR" smtClean="0"/>
              <a:t>30.11.2022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73B169-E97D-4BA6-8FBD-DC8DE05E9B95}"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337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0F5F3F01-E379-4B43-BE91-82489ABFDC7D}" type="slidenum">
              <a:rPr lang="tr-TR" altLang="tr-TR"/>
              <a:pPr eaLnBrk="1" hangingPunct="1"/>
              <a:t>3</a:t>
            </a:fld>
            <a:endParaRPr lang="tr-TR" altLang="tr-TR"/>
          </a:p>
        </p:txBody>
      </p:sp>
    </p:spTree>
    <p:extLst>
      <p:ext uri="{BB962C8B-B14F-4D97-AF65-F5344CB8AC3E}">
        <p14:creationId xmlns:p14="http://schemas.microsoft.com/office/powerpoint/2010/main" val="186450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DD64879-4733-4548-8738-876941F2B3A8}" type="slidenum">
              <a:rPr lang="tr-TR" smtClean="0"/>
              <a:pPr/>
              <a:t>10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DD64879-4733-4548-8738-876941F2B3A8}" type="slidenum">
              <a:rPr lang="tr-TR" smtClean="0"/>
              <a:pPr/>
              <a:t>13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348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58EE601E-045D-4286-B4CA-0DCBDE6F4BC7}" type="slidenum">
              <a:rPr lang="tr-TR" altLang="tr-TR"/>
              <a:pPr eaLnBrk="1" hangingPunct="1"/>
              <a:t>19</a:t>
            </a:fld>
            <a:endParaRPr lang="tr-TR" altLang="tr-TR"/>
          </a:p>
        </p:txBody>
      </p:sp>
    </p:spTree>
    <p:extLst>
      <p:ext uri="{BB962C8B-B14F-4D97-AF65-F5344CB8AC3E}">
        <p14:creationId xmlns:p14="http://schemas.microsoft.com/office/powerpoint/2010/main" val="191102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pPr/>
              <a:t>30.11.2022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pPr/>
              <a:t>‹#›</a:t>
            </a:fld>
            <a:endParaRPr lang="tr-TR"/>
          </a:p>
        </p:txBody>
      </p:sp>
    </p:spTree>
    <p:extLst>
      <p:ext uri="{BB962C8B-B14F-4D97-AF65-F5344CB8AC3E}">
        <p14:creationId xmlns:p14="http://schemas.microsoft.com/office/powerpoint/2010/main" val="193391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pPr/>
              <a:t>30.11.2022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pPr/>
              <a:t>‹#›</a:t>
            </a:fld>
            <a:endParaRPr lang="tr-TR"/>
          </a:p>
        </p:txBody>
      </p:sp>
    </p:spTree>
    <p:extLst>
      <p:ext uri="{BB962C8B-B14F-4D97-AF65-F5344CB8AC3E}">
        <p14:creationId xmlns:p14="http://schemas.microsoft.com/office/powerpoint/2010/main" val="15531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pPr/>
              <a:t>30.11.2022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pPr/>
              <a:t>‹#›</a:t>
            </a:fld>
            <a:endParaRPr lang="tr-TR"/>
          </a:p>
        </p:txBody>
      </p:sp>
    </p:spTree>
    <p:extLst>
      <p:ext uri="{BB962C8B-B14F-4D97-AF65-F5344CB8AC3E}">
        <p14:creationId xmlns:p14="http://schemas.microsoft.com/office/powerpoint/2010/main" val="160145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pPr/>
              <a:t>30.11.2022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pPr/>
              <a:t>‹#›</a:t>
            </a:fld>
            <a:endParaRPr lang="tr-TR"/>
          </a:p>
        </p:txBody>
      </p:sp>
    </p:spTree>
    <p:extLst>
      <p:ext uri="{BB962C8B-B14F-4D97-AF65-F5344CB8AC3E}">
        <p14:creationId xmlns:p14="http://schemas.microsoft.com/office/powerpoint/2010/main" val="76703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C7A86C-B8FB-4777-BAE6-9345CFE41A73}" type="datetimeFigureOut">
              <a:rPr lang="tr-TR" smtClean="0"/>
              <a:pPr/>
              <a:t>30.11.2022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pPr/>
              <a:t>‹#›</a:t>
            </a:fld>
            <a:endParaRPr lang="tr-TR"/>
          </a:p>
        </p:txBody>
      </p:sp>
    </p:spTree>
    <p:extLst>
      <p:ext uri="{BB962C8B-B14F-4D97-AF65-F5344CB8AC3E}">
        <p14:creationId xmlns:p14="http://schemas.microsoft.com/office/powerpoint/2010/main" val="34612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79C7A86C-B8FB-4777-BAE6-9345CFE41A73}" type="datetimeFigureOut">
              <a:rPr lang="tr-TR" smtClean="0"/>
              <a:pPr/>
              <a:t>30.11.2022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pPr/>
              <a:t>‹#›</a:t>
            </a:fld>
            <a:endParaRPr lang="tr-TR"/>
          </a:p>
        </p:txBody>
      </p:sp>
    </p:spTree>
    <p:extLst>
      <p:ext uri="{BB962C8B-B14F-4D97-AF65-F5344CB8AC3E}">
        <p14:creationId xmlns:p14="http://schemas.microsoft.com/office/powerpoint/2010/main" val="399124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79C7A86C-B8FB-4777-BAE6-9345CFE41A73}" type="datetimeFigureOut">
              <a:rPr lang="tr-TR" smtClean="0"/>
              <a:pPr/>
              <a:t>30.11.2022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18A63FE-C2CC-48EB-AA42-80044E7FBFA0}" type="slidenum">
              <a:rPr lang="tr-TR" smtClean="0"/>
              <a:pPr/>
              <a:t>‹#›</a:t>
            </a:fld>
            <a:endParaRPr lang="tr-TR"/>
          </a:p>
        </p:txBody>
      </p:sp>
    </p:spTree>
    <p:extLst>
      <p:ext uri="{BB962C8B-B14F-4D97-AF65-F5344CB8AC3E}">
        <p14:creationId xmlns:p14="http://schemas.microsoft.com/office/powerpoint/2010/main" val="367640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79C7A86C-B8FB-4777-BAE6-9345CFE41A73}" type="datetimeFigureOut">
              <a:rPr lang="tr-TR" smtClean="0"/>
              <a:pPr/>
              <a:t>30.11.2022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8A63FE-C2CC-48EB-AA42-80044E7FBFA0}" type="slidenum">
              <a:rPr lang="tr-TR" smtClean="0"/>
              <a:pPr/>
              <a:t>‹#›</a:t>
            </a:fld>
            <a:endParaRPr lang="tr-TR"/>
          </a:p>
        </p:txBody>
      </p:sp>
    </p:spTree>
    <p:extLst>
      <p:ext uri="{BB962C8B-B14F-4D97-AF65-F5344CB8AC3E}">
        <p14:creationId xmlns:p14="http://schemas.microsoft.com/office/powerpoint/2010/main" val="37354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7A86C-B8FB-4777-BAE6-9345CFE41A73}" type="datetimeFigureOut">
              <a:rPr lang="tr-TR" smtClean="0"/>
              <a:pPr/>
              <a:t>30.11.2022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18A63FE-C2CC-48EB-AA42-80044E7FBFA0}" type="slidenum">
              <a:rPr lang="tr-TR" smtClean="0"/>
              <a:pPr/>
              <a:t>‹#›</a:t>
            </a:fld>
            <a:endParaRPr lang="tr-TR"/>
          </a:p>
        </p:txBody>
      </p:sp>
    </p:spTree>
    <p:extLst>
      <p:ext uri="{BB962C8B-B14F-4D97-AF65-F5344CB8AC3E}">
        <p14:creationId xmlns:p14="http://schemas.microsoft.com/office/powerpoint/2010/main" val="107131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pPr/>
              <a:t>30.11.2022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pPr/>
              <a:t>‹#›</a:t>
            </a:fld>
            <a:endParaRPr lang="tr-TR"/>
          </a:p>
        </p:txBody>
      </p:sp>
    </p:spTree>
    <p:extLst>
      <p:ext uri="{BB962C8B-B14F-4D97-AF65-F5344CB8AC3E}">
        <p14:creationId xmlns:p14="http://schemas.microsoft.com/office/powerpoint/2010/main" val="399974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pPr/>
              <a:t>30.11.2022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pPr/>
              <a:t>‹#›</a:t>
            </a:fld>
            <a:endParaRPr lang="tr-TR"/>
          </a:p>
        </p:txBody>
      </p:sp>
    </p:spTree>
    <p:extLst>
      <p:ext uri="{BB962C8B-B14F-4D97-AF65-F5344CB8AC3E}">
        <p14:creationId xmlns:p14="http://schemas.microsoft.com/office/powerpoint/2010/main" val="299085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7A86C-B8FB-4777-BAE6-9345CFE41A73}" type="datetimeFigureOut">
              <a:rPr lang="tr-TR" smtClean="0"/>
              <a:pPr/>
              <a:t>30.11.2022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A63FE-C2CC-48EB-AA42-80044E7FBFA0}" type="slidenum">
              <a:rPr lang="tr-TR" smtClean="0"/>
              <a:pPr/>
              <a:t>‹#›</a:t>
            </a:fld>
            <a:endParaRPr lang="tr-TR"/>
          </a:p>
        </p:txBody>
      </p:sp>
    </p:spTree>
    <p:extLst>
      <p:ext uri="{BB962C8B-B14F-4D97-AF65-F5344CB8AC3E}">
        <p14:creationId xmlns:p14="http://schemas.microsoft.com/office/powerpoint/2010/main" val="299134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369156"/>
            <a:ext cx="7805854" cy="4449169"/>
          </a:xfrm>
        </p:spPr>
        <p:txBody>
          <a:bodyPr>
            <a:normAutofit/>
          </a:bodyPr>
          <a:lstStyle/>
          <a:p>
            <a:pPr algn="ctr">
              <a:lnSpc>
                <a:spcPct val="100000"/>
              </a:lnSpc>
            </a:pPr>
            <a:r>
              <a:rPr lang="tr-TR" sz="5000" b="1" dirty="0">
                <a:effectLst>
                  <a:outerShdw blurRad="38100" dist="38100" dir="2700000" algn="tl">
                    <a:srgbClr val="000000">
                      <a:alpha val="43137"/>
                    </a:srgbClr>
                  </a:outerShdw>
                </a:effectLst>
              </a:rPr>
              <a:t>VÜCUT </a:t>
            </a:r>
            <a:br>
              <a:rPr lang="tr-TR" sz="5000" b="1" dirty="0">
                <a:effectLst>
                  <a:outerShdw blurRad="38100" dist="38100" dir="2700000" algn="tl">
                    <a:srgbClr val="000000">
                      <a:alpha val="43137"/>
                    </a:srgbClr>
                  </a:outerShdw>
                </a:effectLst>
              </a:rPr>
            </a:br>
            <a:r>
              <a:rPr lang="tr-TR" sz="5000" b="1" dirty="0">
                <a:effectLst>
                  <a:outerShdw blurRad="38100" dist="38100" dir="2700000" algn="tl">
                    <a:srgbClr val="000000">
                      <a:alpha val="43137"/>
                    </a:srgbClr>
                  </a:outerShdw>
                </a:effectLst>
              </a:rPr>
              <a:t>AĞIRLIĞI  </a:t>
            </a:r>
            <a:br>
              <a:rPr lang="tr-TR" sz="5000" b="1" dirty="0">
                <a:effectLst>
                  <a:outerShdw blurRad="38100" dist="38100" dir="2700000" algn="tl">
                    <a:srgbClr val="000000">
                      <a:alpha val="43137"/>
                    </a:srgbClr>
                  </a:outerShdw>
                </a:effectLst>
              </a:rPr>
            </a:br>
            <a:r>
              <a:rPr lang="tr-TR" sz="5000" b="1" dirty="0">
                <a:effectLst>
                  <a:outerShdw blurRad="38100" dist="38100" dir="2700000" algn="tl">
                    <a:srgbClr val="000000">
                      <a:alpha val="43137"/>
                    </a:srgbClr>
                  </a:outerShdw>
                </a:effectLst>
              </a:rPr>
              <a:t>EGZERSİZLERİ</a:t>
            </a:r>
            <a:r>
              <a:rPr lang="tr-TR" sz="3000" dirty="0"/>
              <a:t/>
            </a:r>
            <a:br>
              <a:rPr lang="tr-TR" sz="3000" dirty="0"/>
            </a:br>
            <a:endParaRPr lang="tr-TR" sz="3000" dirty="0"/>
          </a:p>
        </p:txBody>
      </p:sp>
      <p:sp>
        <p:nvSpPr>
          <p:cNvPr id="5" name="Alt Başlık 2">
            <a:extLst>
              <a:ext uri="{FF2B5EF4-FFF2-40B4-BE49-F238E27FC236}">
                <a16:creationId xmlns:a16="http://schemas.microsoft.com/office/drawing/2014/main" id="{D9A11267-FC52-4990-8D98-010AFABA5544}"/>
              </a:ext>
            </a:extLst>
          </p:cNvPr>
          <p:cNvSpPr txBox="1">
            <a:spLocks/>
          </p:cNvSpPr>
          <p:nvPr/>
        </p:nvSpPr>
        <p:spPr>
          <a:xfrm>
            <a:off x="7708328" y="1413195"/>
            <a:ext cx="3994460" cy="4169738"/>
          </a:xfrm>
          <a:prstGeom prst="rect">
            <a:avLst/>
          </a:prstGeom>
        </p:spPr>
        <p:txBody>
          <a:bodyPr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tr-TR" sz="2400" dirty="0"/>
              <a:t>ESRA YAVUZ</a:t>
            </a:r>
          </a:p>
          <a:p>
            <a:r>
              <a:rPr lang="tr-TR" sz="2400" dirty="0"/>
              <a:t>Gençlik ve Spor Bakanlığı </a:t>
            </a:r>
            <a:r>
              <a:rPr lang="tr-TR" sz="2400" dirty="0" err="1"/>
              <a:t>Fitness</a:t>
            </a:r>
            <a:r>
              <a:rPr lang="tr-TR" sz="2400" dirty="0"/>
              <a:t> Antrenörü</a:t>
            </a:r>
          </a:p>
          <a:p>
            <a:r>
              <a:rPr lang="tr-TR" sz="2400" dirty="0"/>
              <a:t>Fen Edebiyat Fakültesi Felsefe Bölümü</a:t>
            </a:r>
          </a:p>
          <a:p>
            <a:r>
              <a:rPr lang="tr-TR" sz="2400" dirty="0"/>
              <a:t>Sağlık Bilimleri Fakültesi Egzersiz ve Spor Bilimleri Bölümü</a:t>
            </a:r>
          </a:p>
        </p:txBody>
      </p:sp>
    </p:spTree>
    <p:extLst>
      <p:ext uri="{BB962C8B-B14F-4D97-AF65-F5344CB8AC3E}">
        <p14:creationId xmlns:p14="http://schemas.microsoft.com/office/powerpoint/2010/main" val="346409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75911" y="1046461"/>
            <a:ext cx="8871135" cy="1102621"/>
          </a:xfrm>
        </p:spPr>
        <p:txBody>
          <a:bodyPr>
            <a:normAutofit/>
          </a:bodyPr>
          <a:lstStyle/>
          <a:p>
            <a:r>
              <a:rPr lang="tr-TR" sz="3400" b="1" dirty="0"/>
              <a:t>EKİPMANSIZ ORTA DÜZEY HAREKETLER</a:t>
            </a:r>
          </a:p>
        </p:txBody>
      </p:sp>
      <p:sp>
        <p:nvSpPr>
          <p:cNvPr id="11" name="10 İçerik Yer Tutucusu"/>
          <p:cNvSpPr>
            <a:spLocks noGrp="1"/>
          </p:cNvSpPr>
          <p:nvPr>
            <p:ph sz="half" idx="1"/>
          </p:nvPr>
        </p:nvSpPr>
        <p:spPr>
          <a:xfrm>
            <a:off x="4657332" y="2347260"/>
            <a:ext cx="3180383" cy="3784679"/>
          </a:xfrm>
        </p:spPr>
        <p:txBody>
          <a:bodyPr/>
          <a:lstStyle/>
          <a:p>
            <a:r>
              <a:rPr lang="tr-TR" dirty="0"/>
              <a:t>JUMPING  JACK</a:t>
            </a:r>
          </a:p>
          <a:p>
            <a:r>
              <a:rPr lang="tr-TR" dirty="0"/>
              <a:t>PIKE PUSH UP</a:t>
            </a:r>
          </a:p>
          <a:p>
            <a:r>
              <a:rPr lang="tr-TR" dirty="0"/>
              <a:t>PISTOL  SQUAT</a:t>
            </a:r>
          </a:p>
          <a:p>
            <a:r>
              <a:rPr lang="tr-TR" dirty="0"/>
              <a:t>WALKING LUNGE</a:t>
            </a:r>
          </a:p>
          <a:p>
            <a:r>
              <a:rPr lang="tr-TR" dirty="0"/>
              <a:t>PLANK  KNEE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6855" y="1067313"/>
            <a:ext cx="6455391" cy="1143000"/>
          </a:xfrm>
        </p:spPr>
        <p:txBody>
          <a:bodyPr>
            <a:normAutofit/>
          </a:bodyPr>
          <a:lstStyle/>
          <a:p>
            <a:r>
              <a:rPr lang="tr-TR" sz="4000" b="1" dirty="0"/>
              <a:t>          JUMPING JACK</a:t>
            </a:r>
          </a:p>
        </p:txBody>
      </p:sp>
      <p:sp>
        <p:nvSpPr>
          <p:cNvPr id="5" name="4 İçerik Yer Tutucusu"/>
          <p:cNvSpPr>
            <a:spLocks noGrp="1"/>
          </p:cNvSpPr>
          <p:nvPr>
            <p:ph sz="half" idx="1"/>
          </p:nvPr>
        </p:nvSpPr>
        <p:spPr>
          <a:xfrm>
            <a:off x="609600" y="2124801"/>
            <a:ext cx="5384800" cy="4434840"/>
          </a:xfrm>
        </p:spPr>
        <p:txBody>
          <a:bodyPr/>
          <a:lstStyle/>
          <a:p>
            <a:pPr>
              <a:buNone/>
            </a:pPr>
            <a:endParaRPr lang="tr-TR" dirty="0"/>
          </a:p>
          <a:p>
            <a:r>
              <a:rPr lang="tr-TR" dirty="0" err="1"/>
              <a:t>Jumping</a:t>
            </a:r>
            <a:r>
              <a:rPr lang="tr-TR" dirty="0"/>
              <a:t> </a:t>
            </a:r>
            <a:r>
              <a:rPr lang="tr-TR" dirty="0" err="1"/>
              <a:t>jack</a:t>
            </a:r>
            <a:r>
              <a:rPr lang="tr-TR" dirty="0"/>
              <a:t> hareketi tüm vücut kaslarını aynı anda çalıştıran, kalp atışını hızlandırarak yağ  </a:t>
            </a:r>
            <a:r>
              <a:rPr lang="tr-TR" dirty="0" err="1"/>
              <a:t>yakımını</a:t>
            </a:r>
            <a:r>
              <a:rPr lang="tr-TR" dirty="0"/>
              <a:t> hızlandıran, kasların gelişmesini ve güçlenmesini sağlayarak sıkılaşmanızı sağlayan çok etkili bir harekettir.</a:t>
            </a:r>
          </a:p>
          <a:p>
            <a:pPr>
              <a:buNone/>
            </a:pPr>
            <a:endParaRPr lang="tr-TR" dirty="0"/>
          </a:p>
        </p:txBody>
      </p:sp>
      <p:pic>
        <p:nvPicPr>
          <p:cNvPr id="9218" name="Picture 2" descr="C:\Users\sony\Desktop\Jumping-jack.gif"/>
          <p:cNvPicPr>
            <a:picLocks noChangeAspect="1" noChangeArrowheads="1" noCrop="1"/>
          </p:cNvPicPr>
          <p:nvPr/>
        </p:nvPicPr>
        <p:blipFill>
          <a:blip r:embed="rId2"/>
          <a:srcRect/>
          <a:stretch>
            <a:fillRect/>
          </a:stretch>
        </p:blipFill>
        <p:spPr bwMode="auto">
          <a:xfrm>
            <a:off x="6907222" y="1280161"/>
            <a:ext cx="4266299" cy="4788432"/>
          </a:xfrm>
          <a:prstGeom prst="rect">
            <a:avLst/>
          </a:prstGeom>
          <a:noFill/>
        </p:spPr>
      </p:pic>
      <p:sp>
        <p:nvSpPr>
          <p:cNvPr id="6" name="Rectangle 5"/>
          <p:cNvSpPr/>
          <p:nvPr/>
        </p:nvSpPr>
        <p:spPr>
          <a:xfrm>
            <a:off x="6907222" y="1280161"/>
            <a:ext cx="1537855" cy="798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22216" y="1282889"/>
            <a:ext cx="7287904" cy="996287"/>
          </a:xfrm>
        </p:spPr>
        <p:txBody>
          <a:bodyPr>
            <a:normAutofit/>
          </a:bodyPr>
          <a:lstStyle/>
          <a:p>
            <a:r>
              <a:rPr lang="tr-TR" sz="4200" b="1" dirty="0"/>
              <a:t>               PIKE PUSH UP                </a:t>
            </a:r>
          </a:p>
        </p:txBody>
      </p:sp>
      <p:sp>
        <p:nvSpPr>
          <p:cNvPr id="6" name="5 İçerik Yer Tutucusu"/>
          <p:cNvSpPr>
            <a:spLocks noGrp="1"/>
          </p:cNvSpPr>
          <p:nvPr>
            <p:ph sz="half" idx="1"/>
          </p:nvPr>
        </p:nvSpPr>
        <p:spPr>
          <a:xfrm>
            <a:off x="773373" y="2643417"/>
            <a:ext cx="5384800" cy="3307007"/>
          </a:xfrm>
        </p:spPr>
        <p:txBody>
          <a:bodyPr/>
          <a:lstStyle/>
          <a:p>
            <a:r>
              <a:rPr lang="tr-TR" dirty="0"/>
              <a:t>Açısına göre değişkenlik gösterecek şekilde ön omuz ve üst göğüs kaslarını çalıştırır. </a:t>
            </a:r>
          </a:p>
          <a:p>
            <a:r>
              <a:rPr lang="tr-TR" dirty="0"/>
              <a:t>Vücut ağırlığıyla yapılabilecek en iyi omuz+göğüs egzersizlerinden biridir.</a:t>
            </a:r>
          </a:p>
          <a:p>
            <a:pPr>
              <a:buNone/>
            </a:pPr>
            <a:endParaRPr lang="tr-TR" dirty="0"/>
          </a:p>
        </p:txBody>
      </p:sp>
      <p:pic>
        <p:nvPicPr>
          <p:cNvPr id="10242" name="Picture 2" descr="C:\Users\sony\Desktop\Pike-Push-up.gif"/>
          <p:cNvPicPr>
            <a:picLocks noChangeAspect="1" noChangeArrowheads="1" noCrop="1"/>
          </p:cNvPicPr>
          <p:nvPr/>
        </p:nvPicPr>
        <p:blipFill>
          <a:blip r:embed="rId2"/>
          <a:srcRect/>
          <a:stretch>
            <a:fillRect/>
          </a:stretch>
        </p:blipFill>
        <p:spPr bwMode="auto">
          <a:xfrm>
            <a:off x="6986896" y="1284887"/>
            <a:ext cx="4186625" cy="4626591"/>
          </a:xfrm>
          <a:prstGeom prst="rect">
            <a:avLst/>
          </a:prstGeom>
          <a:noFill/>
        </p:spPr>
      </p:pic>
      <p:sp>
        <p:nvSpPr>
          <p:cNvPr id="5" name="Rectangle 4"/>
          <p:cNvSpPr/>
          <p:nvPr/>
        </p:nvSpPr>
        <p:spPr>
          <a:xfrm>
            <a:off x="6986896" y="1282889"/>
            <a:ext cx="1225771" cy="596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2333" y="958521"/>
            <a:ext cx="6741993" cy="1143000"/>
          </a:xfrm>
        </p:spPr>
        <p:txBody>
          <a:bodyPr>
            <a:normAutofit/>
          </a:bodyPr>
          <a:lstStyle/>
          <a:p>
            <a:r>
              <a:rPr lang="tr-TR" sz="4000" b="1" dirty="0"/>
              <a:t>               PISTOL  SQUAT</a:t>
            </a:r>
          </a:p>
        </p:txBody>
      </p:sp>
      <p:sp>
        <p:nvSpPr>
          <p:cNvPr id="6" name="5 İçerik Yer Tutucusu"/>
          <p:cNvSpPr>
            <a:spLocks noGrp="1"/>
          </p:cNvSpPr>
          <p:nvPr>
            <p:ph sz="half" idx="1"/>
          </p:nvPr>
        </p:nvSpPr>
        <p:spPr>
          <a:xfrm>
            <a:off x="719367" y="2357204"/>
            <a:ext cx="5384800" cy="3702793"/>
          </a:xfrm>
        </p:spPr>
        <p:txBody>
          <a:bodyPr/>
          <a:lstStyle/>
          <a:p>
            <a:r>
              <a:rPr lang="tr-TR" dirty="0" err="1"/>
              <a:t>Pistol</a:t>
            </a:r>
            <a:r>
              <a:rPr lang="tr-TR" dirty="0"/>
              <a:t> </a:t>
            </a:r>
            <a:r>
              <a:rPr lang="tr-TR" dirty="0" err="1"/>
              <a:t>squat</a:t>
            </a:r>
            <a:r>
              <a:rPr lang="tr-TR" dirty="0"/>
              <a:t>, bir bacağınızı düz ve zemine paralel tutarak yapılan bir </a:t>
            </a:r>
            <a:r>
              <a:rPr lang="tr-TR" dirty="0" err="1"/>
              <a:t>squat</a:t>
            </a:r>
            <a:r>
              <a:rPr lang="tr-TR" dirty="0"/>
              <a:t> </a:t>
            </a:r>
            <a:r>
              <a:rPr lang="tr-TR" dirty="0" err="1"/>
              <a:t>çeşitidir</a:t>
            </a:r>
            <a:r>
              <a:rPr lang="tr-TR" dirty="0"/>
              <a:t>. </a:t>
            </a:r>
          </a:p>
          <a:p>
            <a:r>
              <a:rPr lang="tr-TR" dirty="0"/>
              <a:t>Tüm vücut yükünüzü sırayla tek bacak üzerinde kullanarak, gelişiminizi güç denge ve simetri üzerinde geliştirmiş olursunuz.</a:t>
            </a:r>
          </a:p>
          <a:p>
            <a:endParaRPr lang="tr-TR" dirty="0"/>
          </a:p>
        </p:txBody>
      </p:sp>
      <p:pic>
        <p:nvPicPr>
          <p:cNvPr id="11266" name="Picture 2" descr="C:\Users\sony\Desktop\Pistol-Squat.gif"/>
          <p:cNvPicPr>
            <a:picLocks noChangeAspect="1" noChangeArrowheads="1" noCrop="1"/>
          </p:cNvPicPr>
          <p:nvPr/>
        </p:nvPicPr>
        <p:blipFill>
          <a:blip r:embed="rId3"/>
          <a:srcRect/>
          <a:stretch>
            <a:fillRect/>
          </a:stretch>
        </p:blipFill>
        <p:spPr bwMode="auto">
          <a:xfrm>
            <a:off x="6855954" y="1175658"/>
            <a:ext cx="4458292" cy="4753005"/>
          </a:xfrm>
          <a:prstGeom prst="rect">
            <a:avLst/>
          </a:prstGeom>
          <a:noFill/>
        </p:spPr>
      </p:pic>
      <p:sp>
        <p:nvSpPr>
          <p:cNvPr id="5" name="Rectangle 4"/>
          <p:cNvSpPr/>
          <p:nvPr/>
        </p:nvSpPr>
        <p:spPr>
          <a:xfrm>
            <a:off x="6855955" y="1211312"/>
            <a:ext cx="1094246" cy="625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half" idx="1"/>
          </p:nvPr>
        </p:nvSpPr>
        <p:spPr>
          <a:xfrm>
            <a:off x="582304" y="2179393"/>
            <a:ext cx="5384800" cy="4434840"/>
          </a:xfrm>
        </p:spPr>
        <p:txBody>
          <a:bodyPr>
            <a:normAutofit/>
          </a:bodyPr>
          <a:lstStyle/>
          <a:p>
            <a:r>
              <a:rPr lang="tr-TR" dirty="0"/>
              <a:t>Ayaklar omuz genişliğinde açılır.</a:t>
            </a:r>
          </a:p>
          <a:p>
            <a:r>
              <a:rPr lang="tr-TR" dirty="0"/>
              <a:t>Sağ ayak ile öne büyük bir adım atılır.</a:t>
            </a:r>
          </a:p>
          <a:p>
            <a:r>
              <a:rPr lang="tr-TR" dirty="0"/>
              <a:t>Bacaklar ile 90 derecelik açı oluşturmak için her iki diz bükülür.</a:t>
            </a:r>
          </a:p>
          <a:p>
            <a:r>
              <a:rPr lang="tr-TR" dirty="0"/>
              <a:t>Göğüs dik ve gövde hafifçe öne doğru olmalıdır.</a:t>
            </a:r>
          </a:p>
        </p:txBody>
      </p:sp>
      <p:pic>
        <p:nvPicPr>
          <p:cNvPr id="12290" name="Picture 2" descr="C:\Users\sony\Desktop\Bodyweight-Walking-Lunge.gif"/>
          <p:cNvPicPr>
            <a:picLocks noChangeAspect="1" noChangeArrowheads="1" noCrop="1"/>
          </p:cNvPicPr>
          <p:nvPr/>
        </p:nvPicPr>
        <p:blipFill>
          <a:blip r:embed="rId2"/>
          <a:srcRect/>
          <a:stretch>
            <a:fillRect/>
          </a:stretch>
        </p:blipFill>
        <p:spPr bwMode="auto">
          <a:xfrm>
            <a:off x="6805030" y="1231241"/>
            <a:ext cx="4546593" cy="4708477"/>
          </a:xfrm>
          <a:prstGeom prst="rect">
            <a:avLst/>
          </a:prstGeom>
          <a:noFill/>
        </p:spPr>
      </p:pic>
      <p:sp>
        <p:nvSpPr>
          <p:cNvPr id="5" name="4 Başlık"/>
          <p:cNvSpPr>
            <a:spLocks noGrp="1"/>
          </p:cNvSpPr>
          <p:nvPr>
            <p:ph type="title"/>
          </p:nvPr>
        </p:nvSpPr>
        <p:spPr>
          <a:xfrm>
            <a:off x="838200" y="691697"/>
            <a:ext cx="5301343" cy="1325563"/>
          </a:xfrm>
        </p:spPr>
        <p:txBody>
          <a:bodyPr>
            <a:normAutofit/>
          </a:bodyPr>
          <a:lstStyle/>
          <a:p>
            <a:r>
              <a:rPr lang="tr-TR" sz="4000" b="1" dirty="0" smtClean="0"/>
              <a:t>WALKING </a:t>
            </a:r>
            <a:r>
              <a:rPr lang="tr-TR" sz="4000" b="1" dirty="0"/>
              <a:t>LUNGE</a:t>
            </a:r>
          </a:p>
        </p:txBody>
      </p:sp>
      <p:sp>
        <p:nvSpPr>
          <p:cNvPr id="7" name="Rectangle 6"/>
          <p:cNvSpPr/>
          <p:nvPr/>
        </p:nvSpPr>
        <p:spPr>
          <a:xfrm>
            <a:off x="6805030" y="1219238"/>
            <a:ext cx="1537855" cy="798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1" y="902167"/>
            <a:ext cx="7101386" cy="1143000"/>
          </a:xfrm>
        </p:spPr>
        <p:txBody>
          <a:bodyPr>
            <a:normAutofit/>
          </a:bodyPr>
          <a:lstStyle/>
          <a:p>
            <a:r>
              <a:rPr lang="tr-TR" sz="4000" b="1" dirty="0"/>
              <a:t>               PLANK </a:t>
            </a:r>
          </a:p>
        </p:txBody>
      </p:sp>
      <p:sp>
        <p:nvSpPr>
          <p:cNvPr id="3" name="İçerik Yer Tutucusu 2"/>
          <p:cNvSpPr>
            <a:spLocks noGrp="1"/>
          </p:cNvSpPr>
          <p:nvPr>
            <p:ph sz="half" idx="1"/>
          </p:nvPr>
        </p:nvSpPr>
        <p:spPr>
          <a:xfrm>
            <a:off x="629290" y="2262172"/>
            <a:ext cx="6236117" cy="3630542"/>
          </a:xfrm>
        </p:spPr>
        <p:txBody>
          <a:bodyPr/>
          <a:lstStyle/>
          <a:p>
            <a:r>
              <a:rPr lang="tr-TR" dirty="0" err="1"/>
              <a:t>Plank</a:t>
            </a:r>
            <a:r>
              <a:rPr lang="tr-TR" dirty="0"/>
              <a:t> hareketi; </a:t>
            </a:r>
            <a:r>
              <a:rPr lang="tr-TR" dirty="0" err="1"/>
              <a:t>fitness</a:t>
            </a:r>
            <a:r>
              <a:rPr lang="tr-TR" dirty="0"/>
              <a:t>, </a:t>
            </a:r>
            <a:r>
              <a:rPr lang="tr-TR" dirty="0" err="1"/>
              <a:t>kardio</a:t>
            </a:r>
            <a:r>
              <a:rPr lang="tr-TR" dirty="0"/>
              <a:t> ve </a:t>
            </a:r>
            <a:r>
              <a:rPr lang="tr-TR" dirty="0" err="1"/>
              <a:t>pilates</a:t>
            </a:r>
            <a:r>
              <a:rPr lang="tr-TR" dirty="0"/>
              <a:t> antrenmanlarının en gözde egzersizlerinden birisidir.</a:t>
            </a:r>
          </a:p>
          <a:p>
            <a:r>
              <a:rPr lang="tr-TR" dirty="0"/>
              <a:t>Kaslarınızı güçlendirmenin ve daha formda bir vücuda sahip olmanın yanı sıra, bu egzersizi uygulayarak dengenizi, dayanıklılığınızı ve koordinasyon becerinizi güçlendirebilirsiniz.</a:t>
            </a:r>
          </a:p>
        </p:txBody>
      </p:sp>
      <p:pic>
        <p:nvPicPr>
          <p:cNvPr id="13314" name="Picture 2" descr="C:\Users\sony\Desktop\PLANK-KNEE-TO-ELBOW.gif"/>
          <p:cNvPicPr>
            <a:picLocks noChangeAspect="1" noChangeArrowheads="1" noCrop="1"/>
          </p:cNvPicPr>
          <p:nvPr/>
        </p:nvPicPr>
        <p:blipFill>
          <a:blip r:embed="rId2"/>
          <a:srcRect/>
          <a:stretch>
            <a:fillRect/>
          </a:stretch>
        </p:blipFill>
        <p:spPr bwMode="auto">
          <a:xfrm>
            <a:off x="7219080" y="1309406"/>
            <a:ext cx="3916907" cy="4681182"/>
          </a:xfrm>
          <a:prstGeom prst="rect">
            <a:avLst/>
          </a:prstGeom>
          <a:noFill/>
        </p:spPr>
      </p:pic>
      <p:sp>
        <p:nvSpPr>
          <p:cNvPr id="5" name="Rectangle 4"/>
          <p:cNvSpPr/>
          <p:nvPr/>
        </p:nvSpPr>
        <p:spPr>
          <a:xfrm>
            <a:off x="7219080" y="1309406"/>
            <a:ext cx="1537855" cy="798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3225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572037" y="2516063"/>
            <a:ext cx="4790363" cy="3446060"/>
          </a:xfrm>
        </p:spPr>
        <p:txBody>
          <a:bodyPr>
            <a:normAutofit/>
          </a:bodyPr>
          <a:lstStyle/>
          <a:p>
            <a:pPr>
              <a:buNone/>
            </a:pPr>
            <a:r>
              <a:rPr lang="tr-TR" sz="2200" dirty="0"/>
              <a:t> </a:t>
            </a:r>
          </a:p>
        </p:txBody>
      </p:sp>
      <p:sp>
        <p:nvSpPr>
          <p:cNvPr id="6" name="5 Metin kutusu"/>
          <p:cNvSpPr txBox="1"/>
          <p:nvPr/>
        </p:nvSpPr>
        <p:spPr>
          <a:xfrm>
            <a:off x="1201783" y="897437"/>
            <a:ext cx="9405256" cy="630942"/>
          </a:xfrm>
          <a:prstGeom prst="rect">
            <a:avLst/>
          </a:prstGeom>
          <a:noFill/>
        </p:spPr>
        <p:txBody>
          <a:bodyPr wrap="square" rtlCol="0">
            <a:spAutoFit/>
          </a:bodyPr>
          <a:lstStyle/>
          <a:p>
            <a:r>
              <a:rPr lang="tr-TR" sz="3500" b="1" dirty="0"/>
              <a:t>VÜCUT AĞIRLIĞI EGZERSİZLERİ RİSK FAKTÖRLERİ</a:t>
            </a:r>
          </a:p>
        </p:txBody>
      </p:sp>
      <p:pic>
        <p:nvPicPr>
          <p:cNvPr id="14338" name="Picture 2" descr="C:\Users\sony\Desktop\kosu-dizi_5f5e3fdcf3e32.jpg"/>
          <p:cNvPicPr>
            <a:picLocks noChangeAspect="1" noChangeArrowheads="1"/>
          </p:cNvPicPr>
          <p:nvPr/>
        </p:nvPicPr>
        <p:blipFill>
          <a:blip r:embed="rId2"/>
          <a:srcRect/>
          <a:stretch>
            <a:fillRect/>
          </a:stretch>
        </p:blipFill>
        <p:spPr bwMode="auto">
          <a:xfrm>
            <a:off x="2455817" y="1865844"/>
            <a:ext cx="6962503" cy="4032155"/>
          </a:xfrm>
          <a:prstGeom prst="rect">
            <a:avLst/>
          </a:prstGeom>
          <a:noFill/>
        </p:spPr>
      </p:pic>
    </p:spTree>
    <p:extLst>
      <p:ext uri="{BB962C8B-B14F-4D97-AF65-F5344CB8AC3E}">
        <p14:creationId xmlns:p14="http://schemas.microsoft.com/office/powerpoint/2010/main" val="255898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634071" y="1606731"/>
            <a:ext cx="8737839" cy="3762103"/>
          </a:xfrm>
        </p:spPr>
        <p:txBody>
          <a:bodyPr>
            <a:normAutofit fontScale="77500" lnSpcReduction="20000"/>
          </a:bodyPr>
          <a:lstStyle/>
          <a:p>
            <a:pPr marL="0" indent="0">
              <a:buNone/>
            </a:pPr>
            <a:endParaRPr lang="tr-TR" sz="2000" dirty="0"/>
          </a:p>
          <a:p>
            <a:pPr marL="0" indent="0">
              <a:buNone/>
            </a:pPr>
            <a:r>
              <a:rPr lang="tr-TR" sz="2000" dirty="0"/>
              <a:t> </a:t>
            </a:r>
            <a:r>
              <a:rPr lang="tr-TR" dirty="0"/>
              <a:t>1)Vücut ağırlığı ile yapılan egzersizler diğer egzersiz türlerine nazaran daha az risk içerse de hareketler yanlış yapıldığında sakatlığa  davetiye çıkaracağı gibi spor motivasyonunu ve verimliliği de düşürür.</a:t>
            </a:r>
          </a:p>
          <a:p>
            <a:pPr marL="0" indent="0">
              <a:buNone/>
            </a:pPr>
            <a:endParaRPr lang="tr-TR" dirty="0"/>
          </a:p>
          <a:p>
            <a:pPr marL="0" indent="0">
              <a:buNone/>
            </a:pPr>
            <a:r>
              <a:rPr lang="tr-TR" dirty="0"/>
              <a:t>2) </a:t>
            </a:r>
            <a:r>
              <a:rPr lang="tr-TR" dirty="0" err="1"/>
              <a:t>Kardiyovasküler</a:t>
            </a:r>
            <a:r>
              <a:rPr lang="tr-TR" dirty="0"/>
              <a:t>  ağırlıklı antrenmanlarda kalp ritminin yüksek seviyelere  çıkması kalp krizi gibi ölümcül sonuçlar  doğurabileceğinden  antrenman esnasında kalp atış hızı mutlaka  takip edilmelidir.</a:t>
            </a:r>
          </a:p>
          <a:p>
            <a:pPr marL="0" indent="0">
              <a:buNone/>
            </a:pPr>
            <a:endParaRPr lang="tr-TR" sz="2000" dirty="0"/>
          </a:p>
          <a:p>
            <a:pPr marL="0" indent="0">
              <a:buNone/>
            </a:pPr>
            <a:endParaRPr lang="tr-TR" sz="2000" dirty="0"/>
          </a:p>
          <a:p>
            <a:pPr marL="0" indent="0">
              <a:buNone/>
            </a:pPr>
            <a:endParaRPr lang="tr-TR" sz="2000" dirty="0"/>
          </a:p>
          <a:p>
            <a:pPr marL="0" indent="0">
              <a:buNone/>
            </a:pPr>
            <a:r>
              <a:rPr lang="tr-TR" sz="2000" dirty="0"/>
              <a:t/>
            </a:r>
            <a:br>
              <a:rPr lang="tr-TR" sz="2000" dirty="0"/>
            </a:br>
            <a:endParaRPr lang="tr-TR" sz="2000" dirty="0"/>
          </a:p>
        </p:txBody>
      </p:sp>
    </p:spTree>
    <p:extLst>
      <p:ext uri="{BB962C8B-B14F-4D97-AF65-F5344CB8AC3E}">
        <p14:creationId xmlns:p14="http://schemas.microsoft.com/office/powerpoint/2010/main" val="324570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803061" y="2552131"/>
            <a:ext cx="4751578" cy="3521122"/>
          </a:xfrm>
        </p:spPr>
        <p:txBody>
          <a:bodyPr anchor="t"/>
          <a:lstStyle/>
          <a:p>
            <a:r>
              <a:rPr lang="tr-TR" sz="2000" dirty="0"/>
              <a:t>Bu  gibi risk faktörlerinden kaçınmak için  antrenmanlar mutlaka  bir antrenör eşliğinde planlanmalı ve  yapılmalıdır.</a:t>
            </a:r>
          </a:p>
          <a:p>
            <a:r>
              <a:rPr lang="tr-TR" sz="2000" dirty="0"/>
              <a:t>Başlangıç-orta-ileri düzey egzersizlerde en azından mutlaka  başlangıç seviyesinde profesyonel bir antrenörden destek alınmalıdır.</a:t>
            </a:r>
          </a:p>
        </p:txBody>
      </p:sp>
      <p:sp>
        <p:nvSpPr>
          <p:cNvPr id="6" name="5 Metin kutusu"/>
          <p:cNvSpPr txBox="1"/>
          <p:nvPr/>
        </p:nvSpPr>
        <p:spPr>
          <a:xfrm>
            <a:off x="-182880" y="1447832"/>
            <a:ext cx="6196083" cy="707886"/>
          </a:xfrm>
          <a:prstGeom prst="rect">
            <a:avLst/>
          </a:prstGeom>
          <a:noFill/>
        </p:spPr>
        <p:txBody>
          <a:bodyPr wrap="square" rtlCol="0">
            <a:spAutoFit/>
          </a:bodyPr>
          <a:lstStyle/>
          <a:p>
            <a:r>
              <a:rPr lang="tr-TR" sz="3500" b="1" dirty="0"/>
              <a:t>                    </a:t>
            </a:r>
            <a:r>
              <a:rPr lang="tr-TR" sz="4000" b="1" dirty="0"/>
              <a:t>KONTROLÜ</a:t>
            </a:r>
          </a:p>
        </p:txBody>
      </p:sp>
      <p:pic>
        <p:nvPicPr>
          <p:cNvPr id="16386" name="Picture 2" descr="C:\Users\sony\Desktop\25092921.jpg"/>
          <p:cNvPicPr>
            <a:picLocks noChangeAspect="1" noChangeArrowheads="1"/>
          </p:cNvPicPr>
          <p:nvPr/>
        </p:nvPicPr>
        <p:blipFill>
          <a:blip r:embed="rId2"/>
          <a:srcRect/>
          <a:stretch>
            <a:fillRect/>
          </a:stretch>
        </p:blipFill>
        <p:spPr bwMode="auto">
          <a:xfrm>
            <a:off x="5982711" y="1502229"/>
            <a:ext cx="5381975" cy="4173452"/>
          </a:xfrm>
          <a:prstGeom prst="rect">
            <a:avLst/>
          </a:prstGeom>
          <a:noFill/>
        </p:spPr>
      </p:pic>
    </p:spTree>
    <p:extLst>
      <p:ext uri="{BB962C8B-B14F-4D97-AF65-F5344CB8AC3E}">
        <p14:creationId xmlns:p14="http://schemas.microsoft.com/office/powerpoint/2010/main" val="211847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6500" y="375957"/>
            <a:ext cx="10972800" cy="1143000"/>
          </a:xfrm>
        </p:spPr>
        <p:txBody>
          <a:bodyPr>
            <a:normAutofit/>
          </a:bodyPr>
          <a:lstStyle/>
          <a:p>
            <a:pPr algn="ctr" eaLnBrk="1" hangingPunct="1">
              <a:defRPr/>
            </a:pPr>
            <a:r>
              <a:rPr lang="tr-TR" sz="2500" b="1" dirty="0"/>
              <a:t>   VÜCUT AĞIRLIĞI EGZERSİZLERİNİN SAĞLADIĞI AVANTAJLAR   </a:t>
            </a:r>
          </a:p>
        </p:txBody>
      </p:sp>
      <p:sp>
        <p:nvSpPr>
          <p:cNvPr id="10" name="9 İçerik Yer Tutucusu"/>
          <p:cNvSpPr>
            <a:spLocks noGrp="1"/>
          </p:cNvSpPr>
          <p:nvPr>
            <p:ph idx="1"/>
          </p:nvPr>
        </p:nvSpPr>
        <p:spPr>
          <a:xfrm>
            <a:off x="1184365" y="1543756"/>
            <a:ext cx="9553303" cy="4308404"/>
          </a:xfrm>
        </p:spPr>
        <p:txBody>
          <a:bodyPr/>
          <a:lstStyle/>
          <a:p>
            <a:r>
              <a:rPr lang="tr-TR" sz="2600" dirty="0"/>
              <a:t>Yaşam kalitesini arttırır.</a:t>
            </a:r>
          </a:p>
          <a:p>
            <a:endParaRPr lang="tr-TR" sz="2600" dirty="0"/>
          </a:p>
          <a:p>
            <a:r>
              <a:rPr lang="es-ES" sz="2600" dirty="0"/>
              <a:t>Kas kütlesini güçlendirir ve artırır</a:t>
            </a:r>
            <a:r>
              <a:rPr lang="tr-TR" sz="2600" dirty="0"/>
              <a:t>.</a:t>
            </a:r>
          </a:p>
          <a:p>
            <a:endParaRPr lang="tr-TR" sz="2600" dirty="0"/>
          </a:p>
          <a:p>
            <a:r>
              <a:rPr lang="tr-TR" sz="2600" dirty="0"/>
              <a:t>Fiziksel dayanıklılığı artırır.</a:t>
            </a:r>
          </a:p>
          <a:p>
            <a:endParaRPr lang="tr-TR" sz="2600" dirty="0"/>
          </a:p>
          <a:p>
            <a:r>
              <a:rPr lang="tr-TR" sz="2600" dirty="0"/>
              <a:t>Kilo kaybına katkıda bulunur…(</a:t>
            </a:r>
            <a:r>
              <a:rPr lang="tr-TR" sz="2600" dirty="0" err="1"/>
              <a:t>Kardiyo</a:t>
            </a:r>
            <a:r>
              <a:rPr lang="tr-TR" sz="2600" dirty="0"/>
              <a:t> ve kuvvet antrenmanının kombinasyonu)</a:t>
            </a:r>
          </a:p>
          <a:p>
            <a:endParaRPr lang="tr-TR" b="1" dirty="0"/>
          </a:p>
          <a:p>
            <a:endParaRPr lang="tr-TR" b="1" dirty="0"/>
          </a:p>
          <a:p>
            <a:endParaRPr lang="tr-TR" b="1" dirty="0"/>
          </a:p>
          <a:p>
            <a:endParaRPr lang="tr-TR" b="1" dirty="0"/>
          </a:p>
          <a:p>
            <a:endParaRPr lang="tr-TR" b="1" dirty="0"/>
          </a:p>
          <a:p>
            <a:endParaRPr lang="tr-TR" b="1" dirty="0"/>
          </a:p>
          <a:p>
            <a:endParaRPr lang="es-ES" b="1" dirty="0"/>
          </a:p>
          <a:p>
            <a:endParaRPr lang="tr-TR" dirty="0"/>
          </a:p>
        </p:txBody>
      </p:sp>
    </p:spTree>
    <p:extLst>
      <p:ext uri="{BB962C8B-B14F-4D97-AF65-F5344CB8AC3E}">
        <p14:creationId xmlns:p14="http://schemas.microsoft.com/office/powerpoint/2010/main" val="39954624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8340" y="999679"/>
            <a:ext cx="5190698" cy="1143000"/>
          </a:xfrm>
        </p:spPr>
        <p:txBody>
          <a:bodyPr>
            <a:normAutofit fontScale="90000"/>
          </a:bodyPr>
          <a:lstStyle/>
          <a:p>
            <a:r>
              <a:rPr lang="tr-TR" dirty="0"/>
              <a:t>                                                                                Sunum Akışı</a:t>
            </a:r>
            <a:br>
              <a:rPr lang="tr-TR" dirty="0"/>
            </a:br>
            <a:endParaRPr lang="tr-TR" dirty="0"/>
          </a:p>
        </p:txBody>
      </p:sp>
      <p:sp>
        <p:nvSpPr>
          <p:cNvPr id="3" name="İçerik Yer Tutucusu 2"/>
          <p:cNvSpPr>
            <a:spLocks noGrp="1"/>
          </p:cNvSpPr>
          <p:nvPr>
            <p:ph idx="1"/>
          </p:nvPr>
        </p:nvSpPr>
        <p:spPr>
          <a:xfrm>
            <a:off x="1103312" y="1501254"/>
            <a:ext cx="8946541" cy="4747145"/>
          </a:xfrm>
        </p:spPr>
        <p:txBody>
          <a:bodyPr>
            <a:normAutofit/>
          </a:bodyPr>
          <a:lstStyle/>
          <a:p>
            <a:pPr marL="0" indent="0">
              <a:buNone/>
            </a:pPr>
            <a:r>
              <a:rPr lang="tr-TR" dirty="0"/>
              <a:t>  </a:t>
            </a:r>
          </a:p>
          <a:p>
            <a:r>
              <a:rPr lang="tr-TR" sz="2800" dirty="0"/>
              <a:t>Vücut Ağırlığı Egzersizleri Nedir-Nelerdir?</a:t>
            </a:r>
          </a:p>
          <a:p>
            <a:r>
              <a:rPr lang="tr-TR" sz="2800" dirty="0"/>
              <a:t>Ekipmansız Başlangıç-Orta düzey </a:t>
            </a:r>
          </a:p>
          <a:p>
            <a:pPr>
              <a:buNone/>
            </a:pPr>
            <a:r>
              <a:rPr lang="tr-TR" sz="2800" dirty="0"/>
              <a:t>  Risk Faktörü-Kontrolü-Avantaj-Dezavantaj</a:t>
            </a:r>
          </a:p>
          <a:p>
            <a:pPr>
              <a:buNone/>
            </a:pPr>
            <a:r>
              <a:rPr lang="tr-TR" sz="2800" dirty="0"/>
              <a:t>  Çeşitleri ve Mekaniği, Kullanım Fonksiyonları</a:t>
            </a:r>
          </a:p>
          <a:p>
            <a:r>
              <a:rPr lang="tr-TR" sz="2800" dirty="0"/>
              <a:t>Egzersiz Topları </a:t>
            </a:r>
          </a:p>
          <a:p>
            <a:r>
              <a:rPr lang="tr-TR" sz="2800" dirty="0"/>
              <a:t>(</a:t>
            </a:r>
            <a:r>
              <a:rPr lang="tr-TR" sz="2800" dirty="0" err="1"/>
              <a:t>Swiss</a:t>
            </a:r>
            <a:r>
              <a:rPr lang="tr-TR" sz="2800" dirty="0"/>
              <a:t> </a:t>
            </a:r>
            <a:r>
              <a:rPr lang="tr-TR" sz="2800" dirty="0" err="1"/>
              <a:t>Ball</a:t>
            </a:r>
            <a:r>
              <a:rPr lang="tr-TR" sz="2800" dirty="0"/>
              <a:t>)</a:t>
            </a:r>
          </a:p>
          <a:p>
            <a:r>
              <a:rPr lang="tr-TR" sz="2800" dirty="0"/>
              <a:t>Sağlık (</a:t>
            </a:r>
            <a:r>
              <a:rPr lang="tr-TR" sz="2800" dirty="0" err="1"/>
              <a:t>Medicine</a:t>
            </a:r>
            <a:r>
              <a:rPr lang="tr-TR" sz="2800" dirty="0"/>
              <a:t>) Topu</a:t>
            </a:r>
          </a:p>
          <a:p>
            <a:pPr>
              <a:buNone/>
            </a:pPr>
            <a:endParaRPr lang="tr-TR" sz="2400" dirty="0"/>
          </a:p>
          <a:p>
            <a:endParaRPr lang="tr-TR" dirty="0"/>
          </a:p>
        </p:txBody>
      </p:sp>
    </p:spTree>
    <p:extLst>
      <p:ext uri="{BB962C8B-B14F-4D97-AF65-F5344CB8AC3E}">
        <p14:creationId xmlns:p14="http://schemas.microsoft.com/office/powerpoint/2010/main" val="4260091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49671" y="1687286"/>
            <a:ext cx="10654352" cy="3772989"/>
          </a:xfrm>
        </p:spPr>
        <p:txBody>
          <a:bodyPr/>
          <a:lstStyle/>
          <a:p>
            <a:r>
              <a:rPr lang="tr-TR" b="1" dirty="0"/>
              <a:t> </a:t>
            </a:r>
            <a:r>
              <a:rPr lang="tr-TR" sz="2600" dirty="0"/>
              <a:t>Benlik saygısını geliştirir kaygı,stresi ve diğer zihinsel sağlık sorunlarını azaltır.</a:t>
            </a:r>
          </a:p>
          <a:p>
            <a:endParaRPr lang="tr-TR" sz="2600" dirty="0"/>
          </a:p>
          <a:p>
            <a:r>
              <a:rPr lang="tr-TR" sz="2600" dirty="0"/>
              <a:t>Sakatlanma riskini azaltır.</a:t>
            </a:r>
          </a:p>
          <a:p>
            <a:endParaRPr lang="tr-TR" sz="2600" dirty="0"/>
          </a:p>
          <a:p>
            <a:r>
              <a:rPr lang="tr-TR" sz="2600" dirty="0"/>
              <a:t>Her yerde antrenman yapabilme imkanı sağlar.</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538708" y="2504530"/>
            <a:ext cx="9268988" cy="2937265"/>
          </a:xfrm>
        </p:spPr>
        <p:txBody>
          <a:bodyPr>
            <a:normAutofit/>
          </a:bodyPr>
          <a:lstStyle/>
          <a:p>
            <a:pPr marL="0" indent="0">
              <a:buFont typeface="Wingdings" pitchFamily="2" charset="2"/>
              <a:buChar char="Ø"/>
            </a:pPr>
            <a:r>
              <a:rPr lang="tr-TR" sz="2300" dirty="0"/>
              <a:t> </a:t>
            </a:r>
            <a:r>
              <a:rPr lang="tr-TR" sz="2400" dirty="0"/>
              <a:t>Aşırı şekilde yapılan egzersizlerin kaslara zararı olduğu gibi kişinin enerjisini de bitirir.</a:t>
            </a:r>
          </a:p>
          <a:p>
            <a:pPr marL="0" indent="0">
              <a:buFont typeface="Wingdings" pitchFamily="2" charset="2"/>
              <a:buChar char="Ø"/>
            </a:pPr>
            <a:endParaRPr lang="tr-TR" sz="2400" dirty="0"/>
          </a:p>
          <a:p>
            <a:pPr marL="0" indent="0">
              <a:buFont typeface="Wingdings" pitchFamily="2" charset="2"/>
              <a:buChar char="Ø"/>
            </a:pPr>
            <a:r>
              <a:rPr lang="tr-TR" sz="2400" dirty="0"/>
              <a:t>Saint </a:t>
            </a:r>
            <a:r>
              <a:rPr lang="tr-TR" sz="2400" dirty="0" err="1"/>
              <a:t>Luke</a:t>
            </a:r>
            <a:r>
              <a:rPr lang="tr-TR" sz="2400" dirty="0"/>
              <a:t> Hastanesi tarafından yapılan araştırmada aşırı ve  ağır yapılan egzersizlerin  kalıcı ritim bozukluğuna neden </a:t>
            </a:r>
            <a:r>
              <a:rPr lang="tr-TR" sz="2300" dirty="0"/>
              <a:t>olduğu belirtilmiştir.</a:t>
            </a:r>
          </a:p>
        </p:txBody>
      </p:sp>
      <p:sp>
        <p:nvSpPr>
          <p:cNvPr id="9" name="8 Metin kutusu"/>
          <p:cNvSpPr txBox="1"/>
          <p:nvPr/>
        </p:nvSpPr>
        <p:spPr>
          <a:xfrm>
            <a:off x="3357347" y="1228299"/>
            <a:ext cx="4856651" cy="553998"/>
          </a:xfrm>
          <a:prstGeom prst="rect">
            <a:avLst/>
          </a:prstGeom>
          <a:noFill/>
        </p:spPr>
        <p:txBody>
          <a:bodyPr wrap="none" rtlCol="0">
            <a:spAutoFit/>
          </a:bodyPr>
          <a:lstStyle/>
          <a:p>
            <a:r>
              <a:rPr lang="tr-TR" sz="3000" b="1" dirty="0"/>
              <a:t>DEZAVANTAJLARI  NELERDİR?</a:t>
            </a:r>
          </a:p>
        </p:txBody>
      </p:sp>
    </p:spTree>
    <p:extLst>
      <p:ext uri="{BB962C8B-B14F-4D97-AF65-F5344CB8AC3E}">
        <p14:creationId xmlns:p14="http://schemas.microsoft.com/office/powerpoint/2010/main" val="142122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912594" y="1439308"/>
            <a:ext cx="10294961" cy="3916463"/>
          </a:xfrm>
        </p:spPr>
        <p:txBody>
          <a:bodyPr/>
          <a:lstStyle/>
          <a:p>
            <a:pPr marL="0" indent="0">
              <a:buFont typeface="Wingdings" pitchFamily="2" charset="2"/>
              <a:buChar char="Ø"/>
            </a:pPr>
            <a:r>
              <a:rPr lang="tr-TR" sz="2600" dirty="0"/>
              <a:t>Kişi hastalığını antrenöründen saklamaması bilgilendirmesi gerekir  ve bu doğrultuda doğru programın yazılması gerekmektedir. Aksi takdirde ; bel fıtığı, kemik erimesi, </a:t>
            </a:r>
            <a:r>
              <a:rPr lang="tr-TR" sz="2600" dirty="0" err="1"/>
              <a:t>menisküs</a:t>
            </a:r>
            <a:r>
              <a:rPr lang="tr-TR" sz="2600" dirty="0"/>
              <a:t>, bağ yaralanmaları, kas problemleri gibi durumlarda hastalığın daha fazla ilerlemesine sebep olunabilir.</a:t>
            </a:r>
          </a:p>
          <a:p>
            <a:pPr marL="0" indent="0">
              <a:buFont typeface="Wingdings" pitchFamily="2" charset="2"/>
              <a:buChar char="Ø"/>
            </a:pPr>
            <a:endParaRPr lang="tr-TR" sz="2600" dirty="0"/>
          </a:p>
          <a:p>
            <a:pPr marL="0" indent="0">
              <a:buFont typeface="Wingdings" pitchFamily="2" charset="2"/>
              <a:buChar char="Ø"/>
            </a:pPr>
            <a:r>
              <a:rPr lang="tr-TR" sz="2600" dirty="0"/>
              <a:t>Spor yapılıyorsa faklı unsurlar ile desteklenmesi de gerekiyor  yani; iyi dinlenmek ve iyi beslenmek de gerekir.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218362" y="2019869"/>
            <a:ext cx="6086904" cy="4667533"/>
          </a:xfrm>
        </p:spPr>
        <p:txBody>
          <a:bodyPr>
            <a:normAutofit/>
          </a:bodyPr>
          <a:lstStyle/>
          <a:p>
            <a:pPr algn="ctr">
              <a:buNone/>
            </a:pPr>
            <a:endParaRPr lang="tr-TR" dirty="0"/>
          </a:p>
          <a:p>
            <a:pPr algn="ctr">
              <a:buNone/>
            </a:pPr>
            <a:endParaRPr lang="tr-TR" dirty="0"/>
          </a:p>
          <a:p>
            <a:pPr algn="ctr">
              <a:buNone/>
            </a:pPr>
            <a:endParaRPr lang="tr-TR" dirty="0"/>
          </a:p>
        </p:txBody>
      </p:sp>
      <p:sp>
        <p:nvSpPr>
          <p:cNvPr id="4" name="3 Metin kutusu"/>
          <p:cNvSpPr txBox="1"/>
          <p:nvPr/>
        </p:nvSpPr>
        <p:spPr>
          <a:xfrm>
            <a:off x="2482951" y="610406"/>
            <a:ext cx="7261988" cy="630942"/>
          </a:xfrm>
          <a:prstGeom prst="rect">
            <a:avLst/>
          </a:prstGeom>
          <a:noFill/>
        </p:spPr>
        <p:txBody>
          <a:bodyPr wrap="none" rtlCol="0">
            <a:spAutoFit/>
          </a:bodyPr>
          <a:lstStyle/>
          <a:p>
            <a:r>
              <a:rPr lang="tr-TR" sz="3500" b="1" dirty="0"/>
              <a:t>VÜCUT  AĞIRLIĞI  EGZERSİZ  ÇEŞİTLERİ</a:t>
            </a:r>
          </a:p>
        </p:txBody>
      </p:sp>
      <p:pic>
        <p:nvPicPr>
          <p:cNvPr id="17410" name="Picture 2" descr="C:\Users\sony\Desktop\eda4c95506-1200x600.jpg"/>
          <p:cNvPicPr>
            <a:picLocks noChangeAspect="1" noChangeArrowheads="1"/>
          </p:cNvPicPr>
          <p:nvPr/>
        </p:nvPicPr>
        <p:blipFill>
          <a:blip r:embed="rId2"/>
          <a:srcRect/>
          <a:stretch>
            <a:fillRect/>
          </a:stretch>
        </p:blipFill>
        <p:spPr bwMode="auto">
          <a:xfrm>
            <a:off x="3067541" y="1533625"/>
            <a:ext cx="6066263" cy="4462818"/>
          </a:xfrm>
          <a:prstGeom prst="rect">
            <a:avLst/>
          </a:prstGeom>
          <a:noFill/>
        </p:spPr>
      </p:pic>
    </p:spTree>
    <p:extLst>
      <p:ext uri="{BB962C8B-B14F-4D97-AF65-F5344CB8AC3E}">
        <p14:creationId xmlns:p14="http://schemas.microsoft.com/office/powerpoint/2010/main" val="10902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372210" y="994034"/>
            <a:ext cx="9134901" cy="4434840"/>
          </a:xfrm>
        </p:spPr>
        <p:txBody>
          <a:bodyPr>
            <a:normAutofit/>
          </a:bodyPr>
          <a:lstStyle/>
          <a:p>
            <a:pPr algn="ctr">
              <a:buNone/>
            </a:pPr>
            <a:r>
              <a:rPr lang="tr-TR" sz="3600" b="1" dirty="0"/>
              <a:t>1)PİLATES</a:t>
            </a:r>
          </a:p>
          <a:p>
            <a:pPr algn="ctr">
              <a:buNone/>
            </a:pPr>
            <a:r>
              <a:rPr lang="tr-TR" sz="2800" dirty="0"/>
              <a:t> Esnekliği artırmak  vücudun genel sağlığını iyileştirmek Joseph </a:t>
            </a:r>
            <a:r>
              <a:rPr lang="tr-TR" sz="2800" dirty="0" err="1"/>
              <a:t>Pilates</a:t>
            </a:r>
            <a:r>
              <a:rPr lang="tr-TR" sz="2800" dirty="0"/>
              <a:t> tarafından geliştirilen bir egzersiz sistemi</a:t>
            </a:r>
          </a:p>
          <a:p>
            <a:pPr algn="ctr">
              <a:buNone/>
            </a:pPr>
            <a:endParaRPr lang="tr-TR" sz="2800" dirty="0"/>
          </a:p>
          <a:p>
            <a:pPr algn="ctr">
              <a:buNone/>
            </a:pPr>
            <a:r>
              <a:rPr lang="tr-TR" sz="3600" b="1" dirty="0"/>
              <a:t>2)KALİSTENİK </a:t>
            </a:r>
          </a:p>
          <a:p>
            <a:pPr algn="ctr">
              <a:buNone/>
            </a:pPr>
            <a:r>
              <a:rPr lang="tr-TR" sz="2800" dirty="0"/>
              <a:t>Herhangi bir spor  aleti ya da spor  salonuna ihtiyaç  duymadan vücut ağırlığı kullanılarak  yapılabilen bir  egzersiz biçimidir</a:t>
            </a:r>
          </a:p>
          <a:p>
            <a:pPr algn="ctr">
              <a:buNone/>
            </a:pPr>
            <a:endParaRPr lang="tr-TR" sz="2000" dirty="0"/>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016461" y="1118152"/>
            <a:ext cx="10131188" cy="4434840"/>
          </a:xfrm>
        </p:spPr>
        <p:txBody>
          <a:bodyPr/>
          <a:lstStyle/>
          <a:p>
            <a:pPr algn="ctr">
              <a:buNone/>
            </a:pPr>
            <a:r>
              <a:rPr lang="tr-TR" sz="3200" b="1" dirty="0"/>
              <a:t>3)TABATA</a:t>
            </a:r>
          </a:p>
          <a:p>
            <a:pPr algn="ctr">
              <a:buNone/>
            </a:pPr>
            <a:r>
              <a:rPr lang="tr-TR" sz="2800" dirty="0"/>
              <a:t>Kısa süreli ve yüksek yoğunluklu bir egzersiz türüdür</a:t>
            </a:r>
          </a:p>
          <a:p>
            <a:pPr algn="ctr">
              <a:buNone/>
            </a:pPr>
            <a:endParaRPr lang="tr-TR" sz="2400" dirty="0"/>
          </a:p>
          <a:p>
            <a:pPr algn="ctr">
              <a:buNone/>
            </a:pPr>
            <a:endParaRPr lang="tr-TR" sz="2400" dirty="0"/>
          </a:p>
          <a:p>
            <a:pPr algn="ctr">
              <a:buNone/>
            </a:pPr>
            <a:r>
              <a:rPr lang="tr-TR" sz="3200" b="1" dirty="0"/>
              <a:t>4)YOGA</a:t>
            </a:r>
          </a:p>
          <a:p>
            <a:pPr algn="ctr">
              <a:buNone/>
            </a:pPr>
            <a:r>
              <a:rPr lang="tr-TR" sz="2800" dirty="0"/>
              <a:t>Fiziksel ve zihinsel iyilik halini artırmak için nefes almaya odaklanan bir egzersiz şeklidir</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2419" y="444454"/>
            <a:ext cx="8714595" cy="1096461"/>
          </a:xfrm>
        </p:spPr>
        <p:txBody>
          <a:bodyPr>
            <a:noAutofit/>
          </a:bodyPr>
          <a:lstStyle/>
          <a:p>
            <a:r>
              <a:rPr lang="tr-TR" sz="3000" b="1" dirty="0"/>
              <a:t>VÜCUT AĞIRLIĞI EGZERSİZLERİNİN</a:t>
            </a:r>
            <a:br>
              <a:rPr lang="tr-TR" sz="3000" b="1" dirty="0"/>
            </a:br>
            <a:r>
              <a:rPr lang="tr-TR" sz="3000" b="1" dirty="0"/>
              <a:t>       KULLANIM FONKSİYONLARI</a:t>
            </a:r>
          </a:p>
        </p:txBody>
      </p:sp>
      <p:sp>
        <p:nvSpPr>
          <p:cNvPr id="3" name="2 İçerik Yer Tutucusu"/>
          <p:cNvSpPr>
            <a:spLocks noGrp="1"/>
          </p:cNvSpPr>
          <p:nvPr>
            <p:ph sz="half" idx="1"/>
          </p:nvPr>
        </p:nvSpPr>
        <p:spPr>
          <a:xfrm>
            <a:off x="946689" y="1745327"/>
            <a:ext cx="10085696" cy="4498719"/>
          </a:xfrm>
        </p:spPr>
        <p:txBody>
          <a:bodyPr>
            <a:normAutofit/>
          </a:bodyPr>
          <a:lstStyle/>
          <a:p>
            <a:r>
              <a:rPr lang="tr-TR" sz="2600" dirty="0"/>
              <a:t>Vücut ağırlığı egzersiz programı öncesi ve 4 aylık program sonrası uygulanan ‘Fiziksel Uygunluk Test Bataryası’ sonuçlarına göre; vücut kompozisyonu, </a:t>
            </a:r>
            <a:r>
              <a:rPr lang="tr-TR" sz="2600" dirty="0" err="1"/>
              <a:t>kardiyopulmoner</a:t>
            </a:r>
            <a:r>
              <a:rPr lang="tr-TR" sz="2600" dirty="0"/>
              <a:t> uygunluk, motor  uygunluk, kas iskelet sistemi uygunluğunda iyileşmeler saptanmıştır.</a:t>
            </a:r>
          </a:p>
          <a:p>
            <a:r>
              <a:rPr lang="tr-TR" sz="2600" dirty="0"/>
              <a:t>Bilişsel fonksiyonlarda anlamlı iyileşmeler  saptanmıştır.</a:t>
            </a:r>
          </a:p>
          <a:p>
            <a:r>
              <a:rPr lang="tr-TR" sz="2600" dirty="0"/>
              <a:t>Sonuç olarak; fiziksel fonksiyon, sosyal fonksiyon, </a:t>
            </a:r>
            <a:r>
              <a:rPr lang="tr-TR" sz="2600" dirty="0" err="1"/>
              <a:t>vitalite</a:t>
            </a:r>
            <a:r>
              <a:rPr lang="tr-TR" sz="2600" dirty="0"/>
              <a:t>, ağrı, genel sağlık, </a:t>
            </a:r>
            <a:r>
              <a:rPr lang="tr-TR" sz="2600" dirty="0" err="1"/>
              <a:t>mental</a:t>
            </a:r>
            <a:r>
              <a:rPr lang="tr-TR" sz="2600" dirty="0"/>
              <a:t> sağlık, rol güçlüğü gibi yaşam kalitesini sorgulayan test sonuçlarında  anlamlı değişmeler  olmuştur.</a:t>
            </a:r>
          </a:p>
          <a:p>
            <a:endParaRPr lang="tr-TR" dirty="0"/>
          </a:p>
          <a:p>
            <a:pPr>
              <a:buNone/>
            </a:pPr>
            <a:r>
              <a:rPr lang="tr-TR" sz="1700" dirty="0"/>
              <a:t>                                                                                                                                                               Y</a:t>
            </a:r>
            <a:r>
              <a:rPr lang="tr-TR" sz="1500" dirty="0"/>
              <a:t>üksek Öğretim Kurulu</a:t>
            </a:r>
          </a:p>
          <a:p>
            <a:pPr>
              <a:buNone/>
            </a:pPr>
            <a:r>
              <a:rPr lang="tr-TR" sz="1500" dirty="0"/>
              <a:t>                                                                                                                                                                                     </a:t>
            </a:r>
            <a:r>
              <a:rPr lang="tr-TR" sz="1500" dirty="0" err="1"/>
              <a:t>https</a:t>
            </a:r>
            <a:r>
              <a:rPr lang="tr-TR" sz="1500" dirty="0"/>
              <a:t>/</a:t>
            </a:r>
            <a:r>
              <a:rPr lang="tr-TR" sz="1500" dirty="0" err="1"/>
              <a:t>acikbilim</a:t>
            </a:r>
            <a:r>
              <a:rPr lang="tr-TR" sz="1500" dirty="0"/>
              <a:t>.yok.gov.tr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5468" y="459947"/>
            <a:ext cx="6459940" cy="1269241"/>
          </a:xfrm>
        </p:spPr>
        <p:txBody>
          <a:bodyPr>
            <a:normAutofit/>
          </a:bodyPr>
          <a:lstStyle/>
          <a:p>
            <a:r>
              <a:rPr lang="tr-TR" sz="4000" b="1" dirty="0"/>
              <a:t>          EGZERSİZ  TOPLARI</a:t>
            </a:r>
            <a:br>
              <a:rPr lang="tr-TR" sz="4000" b="1" dirty="0"/>
            </a:br>
            <a:r>
              <a:rPr lang="tr-TR" sz="4000" b="1" dirty="0"/>
              <a:t>              (SWİSS BALL) </a:t>
            </a:r>
          </a:p>
        </p:txBody>
      </p:sp>
      <p:sp>
        <p:nvSpPr>
          <p:cNvPr id="3" name="2 İçerik Yer Tutucusu"/>
          <p:cNvSpPr>
            <a:spLocks noGrp="1"/>
          </p:cNvSpPr>
          <p:nvPr>
            <p:ph sz="half" idx="1"/>
          </p:nvPr>
        </p:nvSpPr>
        <p:spPr>
          <a:xfrm>
            <a:off x="582891" y="1851890"/>
            <a:ext cx="5384800" cy="4434840"/>
          </a:xfrm>
        </p:spPr>
        <p:txBody>
          <a:bodyPr/>
          <a:lstStyle/>
          <a:p>
            <a:r>
              <a:rPr lang="tr-TR" dirty="0" err="1"/>
              <a:t>Pilates</a:t>
            </a:r>
            <a:r>
              <a:rPr lang="tr-TR" dirty="0"/>
              <a:t> topu germe egzersizleri için mükemmel bir araçtır. Kolayca farklı pozisyonlardaki germe hareketleri yapılabilir. </a:t>
            </a:r>
          </a:p>
          <a:p>
            <a:r>
              <a:rPr lang="tr-TR" dirty="0" err="1"/>
              <a:t>Pilates</a:t>
            </a:r>
            <a:r>
              <a:rPr lang="tr-TR" dirty="0"/>
              <a:t> topu ile çalışmak esnekliği  artırır.</a:t>
            </a:r>
          </a:p>
          <a:p>
            <a:r>
              <a:rPr lang="tr-TR" dirty="0"/>
              <a:t>Kaslarınızı güçlendiren bu egzersizler kilo vermenize de yardımcı olacaktır.</a:t>
            </a:r>
          </a:p>
        </p:txBody>
      </p:sp>
      <p:pic>
        <p:nvPicPr>
          <p:cNvPr id="1026" name="Picture 2" descr="C:\Users\sony\Desktop\images (2).jpg"/>
          <p:cNvPicPr>
            <a:picLocks noChangeAspect="1" noChangeArrowheads="1"/>
          </p:cNvPicPr>
          <p:nvPr/>
        </p:nvPicPr>
        <p:blipFill>
          <a:blip r:embed="rId2"/>
          <a:srcRect/>
          <a:stretch>
            <a:fillRect/>
          </a:stretch>
        </p:blipFill>
        <p:spPr bwMode="auto">
          <a:xfrm>
            <a:off x="6619164" y="2087110"/>
            <a:ext cx="4955802" cy="38077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47493" y="526667"/>
            <a:ext cx="10002477" cy="1143000"/>
          </a:xfrm>
        </p:spPr>
        <p:txBody>
          <a:bodyPr>
            <a:normAutofit/>
          </a:bodyPr>
          <a:lstStyle/>
          <a:p>
            <a:r>
              <a:rPr lang="tr-TR" sz="4000" b="1" dirty="0"/>
              <a:t>SWISS BALL EGZERSİZLERİNDE RİSKLER  </a:t>
            </a:r>
          </a:p>
        </p:txBody>
      </p:sp>
      <p:sp>
        <p:nvSpPr>
          <p:cNvPr id="3" name="2 İçerik Yer Tutucusu"/>
          <p:cNvSpPr>
            <a:spLocks noGrp="1"/>
          </p:cNvSpPr>
          <p:nvPr>
            <p:ph sz="half" idx="1"/>
          </p:nvPr>
        </p:nvSpPr>
        <p:spPr/>
        <p:txBody>
          <a:bodyPr>
            <a:normAutofit fontScale="92500"/>
          </a:bodyPr>
          <a:lstStyle/>
          <a:p>
            <a:r>
              <a:rPr lang="tr-TR" dirty="0" err="1"/>
              <a:t>Swiss</a:t>
            </a:r>
            <a:r>
              <a:rPr lang="tr-TR" dirty="0"/>
              <a:t> </a:t>
            </a:r>
            <a:r>
              <a:rPr lang="tr-TR" dirty="0" err="1"/>
              <a:t>Ball</a:t>
            </a:r>
            <a:r>
              <a:rPr lang="tr-TR" dirty="0"/>
              <a:t> ile yapılan egzersizlerde   yanlış uygulandığında  sağlığa zarar  verebilir.</a:t>
            </a:r>
          </a:p>
          <a:p>
            <a:r>
              <a:rPr lang="tr-TR" dirty="0"/>
              <a:t> Özellikle bel fıtığı için yapılan hareketlerde  en önemli ilke; denge, nefes ve konsantrasyondur.</a:t>
            </a:r>
          </a:p>
          <a:p>
            <a:r>
              <a:rPr lang="tr-TR" dirty="0"/>
              <a:t>Hareketin hangi aşamasında nefes alınıp  verileceği doğru tespit edilmeli ve karın içi basıncın arttığında bel fıtığına zarar verebileceği  de unutulmamalıdır.</a:t>
            </a:r>
          </a:p>
        </p:txBody>
      </p:sp>
      <p:pic>
        <p:nvPicPr>
          <p:cNvPr id="2050" name="Picture 2" descr="C:\Users\sony\Desktop\magnifizyo-saglikli-yasam-merkezi-pilates-bel-agrisina-iyi-gelirmi-1024x649.jpg"/>
          <p:cNvPicPr>
            <a:picLocks noChangeAspect="1" noChangeArrowheads="1"/>
          </p:cNvPicPr>
          <p:nvPr/>
        </p:nvPicPr>
        <p:blipFill>
          <a:blip r:embed="rId2"/>
          <a:srcRect/>
          <a:stretch>
            <a:fillRect/>
          </a:stretch>
        </p:blipFill>
        <p:spPr bwMode="auto">
          <a:xfrm>
            <a:off x="6550925" y="1737360"/>
            <a:ext cx="5149589" cy="439048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988360" y="715395"/>
            <a:ext cx="11464897" cy="1143000"/>
          </a:xfrm>
        </p:spPr>
        <p:txBody>
          <a:bodyPr>
            <a:normAutofit/>
          </a:bodyPr>
          <a:lstStyle/>
          <a:p>
            <a:r>
              <a:rPr lang="tr-TR" sz="3000" b="1" dirty="0"/>
              <a:t>SWISS BALL EGZERSİZLERİNDE RİSK FAKTÖRLERİ </a:t>
            </a:r>
          </a:p>
        </p:txBody>
      </p:sp>
      <p:sp>
        <p:nvSpPr>
          <p:cNvPr id="7" name="6 İçerik Yer Tutucusu"/>
          <p:cNvSpPr>
            <a:spLocks noGrp="1"/>
          </p:cNvSpPr>
          <p:nvPr>
            <p:ph sz="half" idx="1"/>
          </p:nvPr>
        </p:nvSpPr>
        <p:spPr>
          <a:xfrm>
            <a:off x="1050784" y="1892789"/>
            <a:ext cx="10090245" cy="4434840"/>
          </a:xfrm>
        </p:spPr>
        <p:txBody>
          <a:bodyPr>
            <a:normAutofit/>
          </a:bodyPr>
          <a:lstStyle/>
          <a:p>
            <a:endParaRPr lang="tr-TR" sz="2500" dirty="0"/>
          </a:p>
          <a:p>
            <a:r>
              <a:rPr lang="tr-TR" sz="2500" dirty="0"/>
              <a:t>Egzersiz  toplarının  doğru bir şekilde  şişirilmemiş  olması,</a:t>
            </a:r>
          </a:p>
          <a:p>
            <a:endParaRPr lang="tr-TR" sz="2500" dirty="0"/>
          </a:p>
          <a:p>
            <a:r>
              <a:rPr lang="tr-TR" sz="2500" dirty="0"/>
              <a:t>Egzersiz yapılacak yerin engebeli veya kaygan bir zemin olması,</a:t>
            </a:r>
          </a:p>
          <a:p>
            <a:endParaRPr lang="tr-TR" sz="2500" dirty="0"/>
          </a:p>
          <a:p>
            <a:r>
              <a:rPr lang="tr-TR" sz="2500" dirty="0"/>
              <a:t> Şişirilmiş  olan malzemenin tıpasının doğru bir şekilde yerine takılmamış olması ,</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32838" y="537391"/>
            <a:ext cx="9612573" cy="1143000"/>
          </a:xfrm>
        </p:spPr>
        <p:txBody>
          <a:bodyPr/>
          <a:lstStyle/>
          <a:p>
            <a:pPr eaLnBrk="1" hangingPunct="1">
              <a:defRPr/>
            </a:pPr>
            <a:r>
              <a:rPr lang="tr-TR" dirty="0"/>
              <a:t>  </a:t>
            </a:r>
            <a:r>
              <a:rPr lang="tr-TR" sz="3600" b="1" dirty="0"/>
              <a:t>VÜCUT AĞIRLIĞI EGZERSİZİ NEDİR?</a:t>
            </a:r>
          </a:p>
        </p:txBody>
      </p:sp>
      <p:sp>
        <p:nvSpPr>
          <p:cNvPr id="3075" name="Rectangle 3"/>
          <p:cNvSpPr>
            <a:spLocks noGrp="1" noChangeArrowheads="1"/>
          </p:cNvSpPr>
          <p:nvPr>
            <p:ph idx="1"/>
          </p:nvPr>
        </p:nvSpPr>
        <p:spPr>
          <a:xfrm>
            <a:off x="1282890" y="904695"/>
            <a:ext cx="9662613" cy="5258118"/>
          </a:xfrm>
        </p:spPr>
        <p:txBody>
          <a:bodyPr lIns="144000" tIns="72000" rIns="180000">
            <a:normAutofit/>
          </a:bodyPr>
          <a:lstStyle/>
          <a:p>
            <a:pPr eaLnBrk="1" hangingPunct="1">
              <a:lnSpc>
                <a:spcPct val="90000"/>
              </a:lnSpc>
              <a:buNone/>
              <a:defRPr/>
            </a:pPr>
            <a:endParaRPr lang="tr-TR" sz="2200" b="1" dirty="0"/>
          </a:p>
          <a:p>
            <a:pPr eaLnBrk="1" hangingPunct="1">
              <a:lnSpc>
                <a:spcPct val="90000"/>
              </a:lnSpc>
              <a:buNone/>
              <a:defRPr/>
            </a:pPr>
            <a:endParaRPr lang="tr-TR" sz="2200" b="1" dirty="0"/>
          </a:p>
          <a:p>
            <a:pPr>
              <a:lnSpc>
                <a:spcPct val="90000"/>
              </a:lnSpc>
              <a:buNone/>
              <a:defRPr/>
            </a:pPr>
            <a:r>
              <a:rPr lang="tr-TR" sz="2400" dirty="0"/>
              <a:t>    Herhangi bir ekipmana gereksinim duymadan sadece  vücut ağırlığı ile    direnç oluşturularak yapılan egzersizlere denir.</a:t>
            </a:r>
          </a:p>
          <a:p>
            <a:pPr>
              <a:lnSpc>
                <a:spcPct val="90000"/>
              </a:lnSpc>
              <a:buNone/>
              <a:defRPr/>
            </a:pPr>
            <a:r>
              <a:rPr lang="tr-TR" sz="2400" dirty="0"/>
              <a:t>        Vücudun kendi ağırlığı kasları güçlendirmek için bir araç haline gelir.</a:t>
            </a:r>
            <a:endParaRPr lang="tr-TR" sz="2200" b="1" dirty="0"/>
          </a:p>
        </p:txBody>
      </p:sp>
      <p:pic>
        <p:nvPicPr>
          <p:cNvPr id="2050" name="Picture 2" descr="C:\Users\sony\Desktop\image14822267041482226704T26.jpg"/>
          <p:cNvPicPr>
            <a:picLocks noChangeAspect="1" noChangeArrowheads="1"/>
          </p:cNvPicPr>
          <p:nvPr/>
        </p:nvPicPr>
        <p:blipFill>
          <a:blip r:embed="rId3"/>
          <a:srcRect/>
          <a:stretch>
            <a:fillRect/>
          </a:stretch>
        </p:blipFill>
        <p:spPr bwMode="auto">
          <a:xfrm>
            <a:off x="2129052" y="2926080"/>
            <a:ext cx="7833341" cy="3396343"/>
          </a:xfrm>
          <a:prstGeom prst="rect">
            <a:avLst/>
          </a:prstGeom>
          <a:noFill/>
        </p:spPr>
      </p:pic>
      <p:sp>
        <p:nvSpPr>
          <p:cNvPr id="8" name="7 Sağ Ok"/>
          <p:cNvSpPr/>
          <p:nvPr/>
        </p:nvSpPr>
        <p:spPr>
          <a:xfrm>
            <a:off x="1251695" y="2504754"/>
            <a:ext cx="5732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2557375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788018" y="1117197"/>
            <a:ext cx="10513325" cy="4434840"/>
          </a:xfrm>
        </p:spPr>
        <p:txBody>
          <a:bodyPr/>
          <a:lstStyle/>
          <a:p>
            <a:r>
              <a:rPr lang="tr-TR" sz="2800" dirty="0"/>
              <a:t>Egzersiz sırasında denge kaybı olabilecek kişilerin etrafında çok fazla yaralayıcı ve sivri uçlu ekipmanın olması,</a:t>
            </a:r>
          </a:p>
          <a:p>
            <a:endParaRPr lang="tr-TR" sz="2800" dirty="0"/>
          </a:p>
          <a:p>
            <a:r>
              <a:rPr lang="tr-TR" sz="2800" dirty="0"/>
              <a:t> Antrenmana başlamadan önce gerekli ısınma yapılmadan egzersize başlanması,</a:t>
            </a:r>
          </a:p>
          <a:p>
            <a:endParaRPr lang="tr-TR" sz="2800" dirty="0"/>
          </a:p>
          <a:p>
            <a:r>
              <a:rPr lang="tr-TR" sz="2800" dirty="0"/>
              <a:t> Son olarak gerekli bilgiler karşı tarafa verilmeden topun üstünde bilinçsiz hareketlerin yapılması ve zıplanması. </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21224" y="1235621"/>
            <a:ext cx="3443785" cy="932688"/>
          </a:xfrm>
        </p:spPr>
        <p:txBody>
          <a:bodyPr>
            <a:normAutofit/>
          </a:bodyPr>
          <a:lstStyle/>
          <a:p>
            <a:r>
              <a:rPr lang="tr-TR" sz="4000" b="1" dirty="0"/>
              <a:t>KONTROLÜ</a:t>
            </a:r>
          </a:p>
        </p:txBody>
      </p:sp>
      <p:sp>
        <p:nvSpPr>
          <p:cNvPr id="3" name="2 İçerik Yer Tutucusu"/>
          <p:cNvSpPr>
            <a:spLocks noGrp="1"/>
          </p:cNvSpPr>
          <p:nvPr>
            <p:ph sz="half" idx="1"/>
          </p:nvPr>
        </p:nvSpPr>
        <p:spPr>
          <a:xfrm>
            <a:off x="387574" y="2496725"/>
            <a:ext cx="5384800" cy="2844876"/>
          </a:xfrm>
        </p:spPr>
        <p:txBody>
          <a:bodyPr/>
          <a:lstStyle/>
          <a:p>
            <a:r>
              <a:rPr lang="tr-TR" sz="2800" dirty="0"/>
              <a:t>Bu  gibi risk faktörlerinden kaçınmak için  antrenmanlar mutlaka  bir  antrenör eşliğinde planlanmalı ve  yapılmalıdır.</a:t>
            </a:r>
          </a:p>
          <a:p>
            <a:pPr>
              <a:buNone/>
            </a:pPr>
            <a:endParaRPr lang="tr-TR" dirty="0"/>
          </a:p>
        </p:txBody>
      </p:sp>
      <p:pic>
        <p:nvPicPr>
          <p:cNvPr id="1026" name="Picture 2" descr="C:\Users\sony\Desktop\video_pilates-egitmenligi-kursu_607719fcce9a7.jpg"/>
          <p:cNvPicPr>
            <a:picLocks noChangeAspect="1" noChangeArrowheads="1"/>
          </p:cNvPicPr>
          <p:nvPr/>
        </p:nvPicPr>
        <p:blipFill>
          <a:blip r:embed="rId2"/>
          <a:srcRect/>
          <a:stretch>
            <a:fillRect/>
          </a:stretch>
        </p:blipFill>
        <p:spPr bwMode="auto">
          <a:xfrm>
            <a:off x="5983711" y="1349130"/>
            <a:ext cx="5718412" cy="463201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9932" y="499372"/>
            <a:ext cx="11902067" cy="1143000"/>
          </a:xfrm>
        </p:spPr>
        <p:txBody>
          <a:bodyPr>
            <a:normAutofit/>
          </a:bodyPr>
          <a:lstStyle/>
          <a:p>
            <a:r>
              <a:rPr lang="tr-TR" sz="3500" b="1" dirty="0"/>
              <a:t>SWISS BALL İLE EGZERSİZ YAPMANIN AVANTAJLARI</a:t>
            </a:r>
          </a:p>
        </p:txBody>
      </p:sp>
      <p:sp>
        <p:nvSpPr>
          <p:cNvPr id="3" name="2 İçerik Yer Tutucusu"/>
          <p:cNvSpPr>
            <a:spLocks noGrp="1"/>
          </p:cNvSpPr>
          <p:nvPr>
            <p:ph sz="half" idx="1"/>
          </p:nvPr>
        </p:nvSpPr>
        <p:spPr>
          <a:xfrm>
            <a:off x="347962" y="1605776"/>
            <a:ext cx="5384800" cy="3615823"/>
          </a:xfrm>
        </p:spPr>
        <p:txBody>
          <a:bodyPr>
            <a:normAutofit fontScale="92500" lnSpcReduction="10000"/>
          </a:bodyPr>
          <a:lstStyle/>
          <a:p>
            <a:endParaRPr lang="tr-TR" b="1" dirty="0"/>
          </a:p>
          <a:p>
            <a:pPr>
              <a:buNone/>
            </a:pPr>
            <a:endParaRPr lang="tr-TR" b="1" dirty="0"/>
          </a:p>
          <a:p>
            <a:r>
              <a:rPr lang="tr-TR" sz="2700" dirty="0"/>
              <a:t>Sırt ve bel ağrılarında</a:t>
            </a:r>
          </a:p>
          <a:p>
            <a:r>
              <a:rPr lang="tr-TR" sz="2700" dirty="0" err="1"/>
              <a:t>Core</a:t>
            </a:r>
            <a:r>
              <a:rPr lang="tr-TR" sz="2700" dirty="0"/>
              <a:t> kaslarını güçlendirmede</a:t>
            </a:r>
          </a:p>
          <a:p>
            <a:r>
              <a:rPr lang="tr-TR" sz="2700" dirty="0"/>
              <a:t>Dengeyi geliştirmede</a:t>
            </a:r>
          </a:p>
          <a:p>
            <a:r>
              <a:rPr lang="tr-TR" sz="2700" dirty="0"/>
              <a:t>Esnekliği arttırmada</a:t>
            </a:r>
          </a:p>
          <a:p>
            <a:r>
              <a:rPr lang="tr-TR" sz="2700" dirty="0"/>
              <a:t>Duruşunuzun düzelmesinde katkı sağlar.</a:t>
            </a:r>
          </a:p>
          <a:p>
            <a:pPr>
              <a:buNone/>
            </a:pPr>
            <a:endParaRPr lang="tr-TR" b="1" dirty="0"/>
          </a:p>
          <a:p>
            <a:pPr>
              <a:buNone/>
            </a:pPr>
            <a:endParaRPr lang="tr-TR" b="1" dirty="0"/>
          </a:p>
          <a:p>
            <a:endParaRPr lang="tr-TR" b="1" dirty="0"/>
          </a:p>
          <a:p>
            <a:endParaRPr lang="tr-TR" b="1" dirty="0"/>
          </a:p>
          <a:p>
            <a:endParaRPr lang="tr-TR" b="1" dirty="0"/>
          </a:p>
        </p:txBody>
      </p:sp>
      <p:pic>
        <p:nvPicPr>
          <p:cNvPr id="2050" name="Picture 2" descr="C:\Users\sony\Desktop\kalca-kaldirma_5efde6ad05f90.jpg"/>
          <p:cNvPicPr>
            <a:picLocks noChangeAspect="1" noChangeArrowheads="1"/>
          </p:cNvPicPr>
          <p:nvPr/>
        </p:nvPicPr>
        <p:blipFill>
          <a:blip r:embed="rId2"/>
          <a:srcRect/>
          <a:stretch>
            <a:fillRect/>
          </a:stretch>
        </p:blipFill>
        <p:spPr bwMode="auto">
          <a:xfrm>
            <a:off x="5846235" y="1737360"/>
            <a:ext cx="5963219" cy="405718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718625" y="916461"/>
            <a:ext cx="5641075" cy="933643"/>
          </a:xfrm>
        </p:spPr>
        <p:txBody>
          <a:bodyPr/>
          <a:lstStyle/>
          <a:p>
            <a:r>
              <a:rPr lang="tr-TR" sz="4000" b="1" dirty="0"/>
              <a:t>DEZAVANTAJLARI</a:t>
            </a:r>
          </a:p>
        </p:txBody>
      </p:sp>
      <p:sp>
        <p:nvSpPr>
          <p:cNvPr id="3" name="2 İçerik Yer Tutucusu"/>
          <p:cNvSpPr>
            <a:spLocks noGrp="1"/>
          </p:cNvSpPr>
          <p:nvPr>
            <p:ph sz="half" idx="1"/>
          </p:nvPr>
        </p:nvSpPr>
        <p:spPr>
          <a:xfrm>
            <a:off x="1323277" y="1630153"/>
            <a:ext cx="9721756" cy="4434840"/>
          </a:xfrm>
        </p:spPr>
        <p:txBody>
          <a:bodyPr/>
          <a:lstStyle/>
          <a:p>
            <a:pPr>
              <a:buNone/>
            </a:pPr>
            <a:endParaRPr lang="tr-TR" dirty="0"/>
          </a:p>
          <a:p>
            <a:r>
              <a:rPr lang="tr-TR" dirty="0"/>
              <a:t>Bilindiğinin aksine zayıflamaya  çok  fazla katkı sağlamaz.</a:t>
            </a:r>
          </a:p>
          <a:p>
            <a:r>
              <a:rPr lang="tr-TR" dirty="0"/>
              <a:t>Vücuttaki  yağın gitmesi için belli nabız aralığına ihtiyaç  vardır. Sadece haftada 2 gün </a:t>
            </a:r>
            <a:r>
              <a:rPr lang="tr-TR" dirty="0" err="1"/>
              <a:t>pilates</a:t>
            </a:r>
            <a:r>
              <a:rPr lang="tr-TR" dirty="0"/>
              <a:t>  veya  </a:t>
            </a:r>
            <a:r>
              <a:rPr lang="tr-TR" dirty="0" err="1"/>
              <a:t>pilates</a:t>
            </a:r>
            <a:r>
              <a:rPr lang="tr-TR" dirty="0"/>
              <a:t> topu ile egzersiz  yapan birinin, bir süre sonra nabzı artık normalin üstüne    çıkmayacaktır.</a:t>
            </a:r>
          </a:p>
          <a:p>
            <a:r>
              <a:rPr lang="tr-TR" dirty="0"/>
              <a:t>İyi bir spor eğitimi almayan ve vücut incelemesi yapılmayan  kişilere  önerilmesi halinde, istenmeyen sakatlıklara  yol açabilir</a:t>
            </a:r>
          </a:p>
          <a:p>
            <a:pPr>
              <a:buNone/>
            </a:pPr>
            <a:endParaRPr lang="tr-TR" dirty="0"/>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35906" y="2681366"/>
            <a:ext cx="7033146" cy="1001882"/>
          </a:xfrm>
        </p:spPr>
        <p:txBody>
          <a:bodyPr>
            <a:normAutofit/>
          </a:bodyPr>
          <a:lstStyle/>
          <a:p>
            <a:r>
              <a:rPr lang="tr-TR" sz="4700" b="1" dirty="0"/>
              <a:t>SWISS BALL ÇEŞİTLERİ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36897" y="1473959"/>
            <a:ext cx="6350758" cy="1191994"/>
          </a:xfrm>
        </p:spPr>
        <p:txBody>
          <a:bodyPr>
            <a:normAutofit/>
          </a:bodyPr>
          <a:lstStyle/>
          <a:p>
            <a:r>
              <a:rPr lang="tr-TR" sz="3800" b="1" dirty="0"/>
              <a:t>PEAUNUT  BALL </a:t>
            </a:r>
            <a:br>
              <a:rPr lang="tr-TR" sz="3800" b="1" dirty="0"/>
            </a:br>
            <a:r>
              <a:rPr lang="tr-TR" sz="3800" b="1" dirty="0"/>
              <a:t>(FISTIK TOP)</a:t>
            </a:r>
          </a:p>
        </p:txBody>
      </p:sp>
      <p:sp>
        <p:nvSpPr>
          <p:cNvPr id="5" name="2 İçerik Yer Tutucusu"/>
          <p:cNvSpPr>
            <a:spLocks noGrp="1"/>
          </p:cNvSpPr>
          <p:nvPr>
            <p:ph sz="half" idx="1"/>
          </p:nvPr>
        </p:nvSpPr>
        <p:spPr>
          <a:xfrm>
            <a:off x="309348" y="2483893"/>
            <a:ext cx="5384800" cy="3289111"/>
          </a:xfrm>
        </p:spPr>
        <p:txBody>
          <a:bodyPr/>
          <a:lstStyle/>
          <a:p>
            <a:pPr algn="ctr">
              <a:buNone/>
            </a:pPr>
            <a:r>
              <a:rPr lang="tr-TR" dirty="0"/>
              <a:t>    </a:t>
            </a:r>
          </a:p>
          <a:p>
            <a:pPr>
              <a:buNone/>
            </a:pPr>
            <a:r>
              <a:rPr lang="tr-TR" dirty="0"/>
              <a:t>    Denge kaybını minimuma indirerek  yapılan egzersizden maksimum  fayda  alınmasına yardımcı olur.</a:t>
            </a:r>
          </a:p>
        </p:txBody>
      </p:sp>
      <p:pic>
        <p:nvPicPr>
          <p:cNvPr id="3074" name="Picture 2" descr="C:\Users\sony\Desktop\5be2c9356104e.jpg"/>
          <p:cNvPicPr>
            <a:picLocks noChangeAspect="1" noChangeArrowheads="1"/>
          </p:cNvPicPr>
          <p:nvPr/>
        </p:nvPicPr>
        <p:blipFill>
          <a:blip r:embed="rId2"/>
          <a:srcRect/>
          <a:stretch>
            <a:fillRect/>
          </a:stretch>
        </p:blipFill>
        <p:spPr bwMode="auto">
          <a:xfrm>
            <a:off x="5760686" y="1692988"/>
            <a:ext cx="5665551" cy="420350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55" y="1110596"/>
            <a:ext cx="3580263" cy="1143000"/>
          </a:xfrm>
        </p:spPr>
        <p:txBody>
          <a:bodyPr>
            <a:normAutofit/>
          </a:bodyPr>
          <a:lstStyle/>
          <a:p>
            <a:r>
              <a:rPr lang="tr-TR" sz="4000" b="1" dirty="0"/>
              <a:t>MİNİ BALL</a:t>
            </a:r>
          </a:p>
        </p:txBody>
      </p:sp>
      <p:sp>
        <p:nvSpPr>
          <p:cNvPr id="3" name="2 İçerik Yer Tutucusu"/>
          <p:cNvSpPr>
            <a:spLocks noGrp="1"/>
          </p:cNvSpPr>
          <p:nvPr>
            <p:ph sz="half" idx="1"/>
          </p:nvPr>
        </p:nvSpPr>
        <p:spPr>
          <a:xfrm>
            <a:off x="595952" y="2425051"/>
            <a:ext cx="5384800" cy="3143234"/>
          </a:xfrm>
        </p:spPr>
        <p:txBody>
          <a:bodyPr>
            <a:normAutofit/>
          </a:bodyPr>
          <a:lstStyle/>
          <a:p>
            <a:r>
              <a:rPr lang="tr-TR" sz="2600" dirty="0"/>
              <a:t>Özellikle karın kaslarını geliştirmek ve kuvvetlendirmek için tasarlanmıştır.</a:t>
            </a:r>
          </a:p>
          <a:p>
            <a:r>
              <a:rPr lang="tr-TR" sz="2600" dirty="0"/>
              <a:t> Sırt,omurga,bel,bacak ve kalça bölgeleri de çalışılır.</a:t>
            </a:r>
          </a:p>
        </p:txBody>
      </p:sp>
      <p:pic>
        <p:nvPicPr>
          <p:cNvPr id="4098" name="Picture 2" descr="C:\Users\sony\Desktop\soft ball[8381478,8381471]tci_scene_013.jpg[-1_-1xoxarxbg(white)].jpg"/>
          <p:cNvPicPr>
            <a:picLocks noChangeAspect="1" noChangeArrowheads="1"/>
          </p:cNvPicPr>
          <p:nvPr/>
        </p:nvPicPr>
        <p:blipFill>
          <a:blip r:embed="rId2" cstate="print"/>
          <a:srcRect/>
          <a:stretch>
            <a:fillRect/>
          </a:stretch>
        </p:blipFill>
        <p:spPr bwMode="auto">
          <a:xfrm>
            <a:off x="5818939" y="1468300"/>
            <a:ext cx="5445978" cy="454536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1927" y="1037093"/>
            <a:ext cx="10972800" cy="1143000"/>
          </a:xfrm>
        </p:spPr>
        <p:txBody>
          <a:bodyPr>
            <a:normAutofit/>
          </a:bodyPr>
          <a:lstStyle/>
          <a:p>
            <a:r>
              <a:rPr lang="tr-TR" sz="4000" b="1" dirty="0"/>
              <a:t>STABILITY BALL</a:t>
            </a:r>
          </a:p>
        </p:txBody>
      </p:sp>
      <p:sp>
        <p:nvSpPr>
          <p:cNvPr id="3" name="2 İçerik Yer Tutucusu"/>
          <p:cNvSpPr>
            <a:spLocks noGrp="1"/>
          </p:cNvSpPr>
          <p:nvPr>
            <p:ph sz="half" idx="1"/>
          </p:nvPr>
        </p:nvSpPr>
        <p:spPr>
          <a:xfrm>
            <a:off x="636895" y="2029267"/>
            <a:ext cx="5384800" cy="4434840"/>
          </a:xfrm>
        </p:spPr>
        <p:txBody>
          <a:bodyPr/>
          <a:lstStyle/>
          <a:p>
            <a:endParaRPr lang="tr-TR" dirty="0"/>
          </a:p>
          <a:p>
            <a:r>
              <a:rPr lang="tr-TR" dirty="0"/>
              <a:t> Birçok kas grubunu aynı anda çalıştıran bir egzersizdir. </a:t>
            </a:r>
          </a:p>
          <a:p>
            <a:endParaRPr lang="tr-TR" dirty="0"/>
          </a:p>
          <a:p>
            <a:r>
              <a:rPr lang="tr-TR" dirty="0"/>
              <a:t>Yoğunlaştığı, kas grubu kalça ve bacak kaslarıdır</a:t>
            </a:r>
          </a:p>
        </p:txBody>
      </p:sp>
      <p:pic>
        <p:nvPicPr>
          <p:cNvPr id="5122" name="Picture 2" descr="C:\Users\sony\Desktop\DSC_7323.jpg"/>
          <p:cNvPicPr>
            <a:picLocks noChangeAspect="1" noChangeArrowheads="1"/>
          </p:cNvPicPr>
          <p:nvPr/>
        </p:nvPicPr>
        <p:blipFill>
          <a:blip r:embed="rId2"/>
          <a:srcRect/>
          <a:stretch>
            <a:fillRect/>
          </a:stretch>
        </p:blipFill>
        <p:spPr bwMode="auto">
          <a:xfrm>
            <a:off x="6290286" y="1036563"/>
            <a:ext cx="4945039" cy="496778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91737" y="1064525"/>
            <a:ext cx="3689445" cy="987279"/>
          </a:xfrm>
        </p:spPr>
        <p:txBody>
          <a:bodyPr>
            <a:normAutofit/>
          </a:bodyPr>
          <a:lstStyle/>
          <a:p>
            <a:r>
              <a:rPr lang="tr-TR" sz="4000" b="1" dirty="0"/>
              <a:t>BOSU BALL</a:t>
            </a:r>
          </a:p>
        </p:txBody>
      </p:sp>
      <p:sp>
        <p:nvSpPr>
          <p:cNvPr id="3" name="2 İçerik Yer Tutucusu"/>
          <p:cNvSpPr>
            <a:spLocks noGrp="1"/>
          </p:cNvSpPr>
          <p:nvPr>
            <p:ph sz="half" idx="1"/>
          </p:nvPr>
        </p:nvSpPr>
        <p:spPr>
          <a:xfrm>
            <a:off x="582305" y="2029267"/>
            <a:ext cx="5384800" cy="4434840"/>
          </a:xfrm>
        </p:spPr>
        <p:txBody>
          <a:bodyPr/>
          <a:lstStyle/>
          <a:p>
            <a:endParaRPr lang="tr-TR" dirty="0"/>
          </a:p>
          <a:p>
            <a:r>
              <a:rPr lang="tr-TR" dirty="0"/>
              <a:t> Çeşitli sağlık ve zindelik hedefleri için kullanmasını  amaçlayan  yeni bir zindelik  aletidir.</a:t>
            </a:r>
          </a:p>
          <a:p>
            <a:r>
              <a:rPr lang="tr-TR" dirty="0"/>
              <a:t>Eklem bölgelerinde ve kemikleriyle problem yaşayan hastaların özel antrenmanlarında  hazırlanarak kullanılan bir alettir.</a:t>
            </a:r>
          </a:p>
        </p:txBody>
      </p:sp>
      <p:pic>
        <p:nvPicPr>
          <p:cNvPr id="6146" name="Picture 2" descr="C:\Users\sony\Desktop\tumblr_inline_owonma8ZC41rmy2wn_1280.jpg"/>
          <p:cNvPicPr>
            <a:picLocks noChangeAspect="1" noChangeArrowheads="1"/>
          </p:cNvPicPr>
          <p:nvPr/>
        </p:nvPicPr>
        <p:blipFill>
          <a:blip r:embed="rId2"/>
          <a:srcRect/>
          <a:stretch>
            <a:fillRect/>
          </a:stretch>
        </p:blipFill>
        <p:spPr bwMode="auto">
          <a:xfrm>
            <a:off x="6335486" y="1175657"/>
            <a:ext cx="5097239" cy="463731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04226" y="871837"/>
            <a:ext cx="8993874" cy="933643"/>
          </a:xfrm>
        </p:spPr>
        <p:txBody>
          <a:bodyPr>
            <a:normAutofit/>
          </a:bodyPr>
          <a:lstStyle/>
          <a:p>
            <a:r>
              <a:rPr lang="tr-TR" sz="4000" b="1" dirty="0"/>
              <a:t>SWISS BALL FONKSİYONLARI</a:t>
            </a:r>
          </a:p>
        </p:txBody>
      </p:sp>
      <p:sp>
        <p:nvSpPr>
          <p:cNvPr id="3" name="2 İçerik Yer Tutucusu"/>
          <p:cNvSpPr>
            <a:spLocks noGrp="1"/>
          </p:cNvSpPr>
          <p:nvPr>
            <p:ph sz="half" idx="1"/>
          </p:nvPr>
        </p:nvSpPr>
        <p:spPr>
          <a:xfrm>
            <a:off x="1756206" y="1853016"/>
            <a:ext cx="9394209" cy="4434840"/>
          </a:xfrm>
        </p:spPr>
        <p:txBody>
          <a:bodyPr/>
          <a:lstStyle/>
          <a:p>
            <a:endParaRPr lang="tr-TR" dirty="0"/>
          </a:p>
          <a:p>
            <a:r>
              <a:rPr lang="tr-TR" dirty="0"/>
              <a:t>Vücut esnetmek  ve vücudun dengesini sağlamak,</a:t>
            </a:r>
          </a:p>
          <a:p>
            <a:endParaRPr lang="tr-TR" dirty="0"/>
          </a:p>
          <a:p>
            <a:r>
              <a:rPr lang="tr-TR" dirty="0"/>
              <a:t>Alt vücut kaslarını güçlendirmek, </a:t>
            </a:r>
          </a:p>
          <a:p>
            <a:endParaRPr lang="tr-TR" dirty="0"/>
          </a:p>
          <a:p>
            <a:r>
              <a:rPr lang="tr-TR" dirty="0"/>
              <a:t>Karın ve karın yan kaslarını güçlendirmek,sıkılaştırmak,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1966" y="766032"/>
            <a:ext cx="10338803" cy="1400530"/>
          </a:xfrm>
        </p:spPr>
        <p:txBody>
          <a:bodyPr>
            <a:normAutofit/>
          </a:bodyPr>
          <a:lstStyle/>
          <a:p>
            <a:r>
              <a:rPr lang="tr-TR" sz="3200" b="1" dirty="0"/>
              <a:t>EKİPMANSIZ  BAŞLANGIÇ  DÜZEYİ HAREKETLERİ</a:t>
            </a:r>
          </a:p>
        </p:txBody>
      </p:sp>
      <p:sp>
        <p:nvSpPr>
          <p:cNvPr id="3" name="İçerik Yer Tutucusu 2"/>
          <p:cNvSpPr>
            <a:spLocks noGrp="1"/>
          </p:cNvSpPr>
          <p:nvPr>
            <p:ph idx="1"/>
          </p:nvPr>
        </p:nvSpPr>
        <p:spPr>
          <a:xfrm>
            <a:off x="5012464" y="2205229"/>
            <a:ext cx="4079285" cy="4117975"/>
          </a:xfrm>
        </p:spPr>
        <p:txBody>
          <a:bodyPr>
            <a:normAutofit/>
          </a:bodyPr>
          <a:lstStyle/>
          <a:p>
            <a:pPr>
              <a:buNone/>
            </a:pPr>
            <a:endParaRPr lang="tr-TR" sz="2000" dirty="0"/>
          </a:p>
          <a:p>
            <a:r>
              <a:rPr lang="tr-TR" dirty="0"/>
              <a:t>BENCH DİPS</a:t>
            </a:r>
          </a:p>
          <a:p>
            <a:r>
              <a:rPr lang="tr-TR" dirty="0"/>
              <a:t>SQUAT</a:t>
            </a:r>
          </a:p>
          <a:p>
            <a:r>
              <a:rPr lang="tr-TR" dirty="0"/>
              <a:t>BARFİKS</a:t>
            </a:r>
          </a:p>
          <a:p>
            <a:r>
              <a:rPr lang="tr-TR" dirty="0"/>
              <a:t>ŞINAV</a:t>
            </a:r>
          </a:p>
          <a:p>
            <a:r>
              <a:rPr lang="tr-TR" dirty="0"/>
              <a:t>MEKİK</a:t>
            </a:r>
          </a:p>
          <a:p>
            <a:pPr>
              <a:buNone/>
            </a:pPr>
            <a:endParaRPr lang="tr-TR" sz="2000" dirty="0"/>
          </a:p>
        </p:txBody>
      </p:sp>
    </p:spTree>
    <p:extLst>
      <p:ext uri="{BB962C8B-B14F-4D97-AF65-F5344CB8AC3E}">
        <p14:creationId xmlns:p14="http://schemas.microsoft.com/office/powerpoint/2010/main" val="3094768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447772" y="1147822"/>
            <a:ext cx="9817290" cy="4434840"/>
          </a:xfrm>
        </p:spPr>
        <p:txBody>
          <a:bodyPr/>
          <a:lstStyle/>
          <a:p>
            <a:r>
              <a:rPr lang="tr-TR" dirty="0"/>
              <a:t>Bel ve sırt kaslarını güçlendirip sıkılaştırmak,</a:t>
            </a:r>
          </a:p>
          <a:p>
            <a:endParaRPr lang="tr-TR" dirty="0"/>
          </a:p>
          <a:p>
            <a:r>
              <a:rPr lang="tr-TR" dirty="0"/>
              <a:t>Göğüs ve </a:t>
            </a:r>
            <a:r>
              <a:rPr lang="tr-TR" dirty="0" err="1"/>
              <a:t>pazu</a:t>
            </a:r>
            <a:r>
              <a:rPr lang="tr-TR" dirty="0"/>
              <a:t> kaslarını güçlendirmek,</a:t>
            </a:r>
          </a:p>
          <a:p>
            <a:endParaRPr lang="tr-TR" dirty="0"/>
          </a:p>
          <a:p>
            <a:r>
              <a:rPr lang="tr-TR" dirty="0"/>
              <a:t>Kol ve üst sırt kaslarını geliştirmek..</a:t>
            </a:r>
          </a:p>
          <a:p>
            <a:endParaRPr lang="tr-TR" dirty="0"/>
          </a:p>
          <a:p>
            <a:r>
              <a:rPr lang="tr-TR" dirty="0" err="1"/>
              <a:t>Postür</a:t>
            </a:r>
            <a:r>
              <a:rPr lang="tr-TR" dirty="0"/>
              <a:t> düzgünlüğü ve daha dik bir duruş sağlamak adına birçok işlevi vardır.</a:t>
            </a: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96790" y="514349"/>
            <a:ext cx="7906603" cy="1143000"/>
          </a:xfrm>
        </p:spPr>
        <p:txBody>
          <a:bodyPr>
            <a:normAutofit/>
          </a:bodyPr>
          <a:lstStyle/>
          <a:p>
            <a:r>
              <a:rPr lang="tr-TR" sz="4500" b="1" dirty="0"/>
              <a:t>MEDICINE (SAĞLIK) TOPU</a:t>
            </a:r>
          </a:p>
        </p:txBody>
      </p:sp>
      <p:sp>
        <p:nvSpPr>
          <p:cNvPr id="3" name="2 İçerik Yer Tutucusu"/>
          <p:cNvSpPr>
            <a:spLocks noGrp="1"/>
          </p:cNvSpPr>
          <p:nvPr>
            <p:ph sz="half" idx="1"/>
          </p:nvPr>
        </p:nvSpPr>
        <p:spPr>
          <a:xfrm>
            <a:off x="3243619" y="2916371"/>
            <a:ext cx="5384800" cy="1710220"/>
          </a:xfrm>
        </p:spPr>
        <p:txBody>
          <a:bodyPr/>
          <a:lstStyle/>
          <a:p>
            <a:pPr>
              <a:buNone/>
            </a:pPr>
            <a:r>
              <a:rPr lang="tr-TR" b="1" dirty="0"/>
              <a:t>   </a:t>
            </a:r>
            <a:r>
              <a:rPr lang="tr-TR" dirty="0"/>
              <a:t> Sağlık topu; kasları güçlendirmek vücut direncini arttırmak  ve esneklik için kullanılır.</a:t>
            </a:r>
          </a:p>
          <a:p>
            <a:endParaRPr lang="tr-TR" dirty="0"/>
          </a:p>
        </p:txBody>
      </p:sp>
      <p:pic>
        <p:nvPicPr>
          <p:cNvPr id="7170" name="Picture 2" descr="C:\Users\sony\Desktop\images.jpg"/>
          <p:cNvPicPr>
            <a:picLocks noChangeAspect="1" noChangeArrowheads="1"/>
          </p:cNvPicPr>
          <p:nvPr/>
        </p:nvPicPr>
        <p:blipFill>
          <a:blip r:embed="rId2"/>
          <a:srcRect/>
          <a:stretch>
            <a:fillRect/>
          </a:stretch>
        </p:blipFill>
        <p:spPr bwMode="auto">
          <a:xfrm>
            <a:off x="8652680" y="1851102"/>
            <a:ext cx="3084395" cy="4426868"/>
          </a:xfrm>
          <a:prstGeom prst="rect">
            <a:avLst/>
          </a:prstGeom>
          <a:noFill/>
        </p:spPr>
      </p:pic>
      <p:pic>
        <p:nvPicPr>
          <p:cNvPr id="7172" name="Picture 4" descr="C:\Users\sony\Desktop\desarrolla-tu-fuerza-y-mejora-tu-forma-f-sica-prueba-un-entrenamiento-de-slam-ball_611d6c033b5ba.jpeg"/>
          <p:cNvPicPr>
            <a:picLocks noChangeAspect="1" noChangeArrowheads="1"/>
          </p:cNvPicPr>
          <p:nvPr/>
        </p:nvPicPr>
        <p:blipFill>
          <a:blip r:embed="rId3"/>
          <a:srcRect/>
          <a:stretch>
            <a:fillRect/>
          </a:stretch>
        </p:blipFill>
        <p:spPr bwMode="auto">
          <a:xfrm>
            <a:off x="337533" y="1851102"/>
            <a:ext cx="3070746" cy="432667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93542" y="1091820"/>
            <a:ext cx="9329075" cy="809858"/>
          </a:xfrm>
        </p:spPr>
        <p:txBody>
          <a:bodyPr>
            <a:normAutofit/>
          </a:bodyPr>
          <a:lstStyle/>
          <a:p>
            <a:r>
              <a:rPr lang="tr-TR" sz="4500" b="1" dirty="0"/>
              <a:t>SAĞLIK TOPU RİSK FAKTÖRLERİ</a:t>
            </a:r>
          </a:p>
        </p:txBody>
      </p:sp>
      <p:sp>
        <p:nvSpPr>
          <p:cNvPr id="3" name="2 İçerik Yer Tutucusu"/>
          <p:cNvSpPr>
            <a:spLocks noGrp="1"/>
          </p:cNvSpPr>
          <p:nvPr>
            <p:ph sz="half" idx="1"/>
          </p:nvPr>
        </p:nvSpPr>
        <p:spPr>
          <a:xfrm>
            <a:off x="1064526" y="2198034"/>
            <a:ext cx="10577348" cy="3798327"/>
          </a:xfrm>
        </p:spPr>
        <p:txBody>
          <a:bodyPr/>
          <a:lstStyle/>
          <a:p>
            <a:endParaRPr lang="tr-TR" dirty="0"/>
          </a:p>
          <a:p>
            <a:r>
              <a:rPr lang="tr-TR" dirty="0"/>
              <a:t>Topun ağırlığının kontrol edilmeden ani bir şekilde yerden alınması,</a:t>
            </a:r>
          </a:p>
          <a:p>
            <a:endParaRPr lang="tr-TR" dirty="0"/>
          </a:p>
          <a:p>
            <a:r>
              <a:rPr lang="tr-TR" dirty="0"/>
              <a:t>Yerde duran topu normal ağırlıkta bir top sanıp tekme atılması,</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168825" y="1664772"/>
            <a:ext cx="10131188" cy="4434840"/>
          </a:xfrm>
        </p:spPr>
        <p:txBody>
          <a:bodyPr/>
          <a:lstStyle/>
          <a:p>
            <a:r>
              <a:rPr lang="tr-TR" dirty="0"/>
              <a:t>Top atma egzersizleri sırasında topun sekme hızının ayarlanmaması,</a:t>
            </a:r>
          </a:p>
          <a:p>
            <a:endParaRPr lang="tr-TR" dirty="0"/>
          </a:p>
          <a:p>
            <a:r>
              <a:rPr lang="tr-TR" dirty="0"/>
              <a:t>Topla yapılan egzersizlerde elin terli veya eldivensiz bir şekilde olması, </a:t>
            </a:r>
          </a:p>
          <a:p>
            <a:endParaRPr lang="tr-TR" dirty="0"/>
          </a:p>
          <a:p>
            <a:r>
              <a:rPr lang="tr-TR" dirty="0"/>
              <a:t>Yapılan egzersizlerin  yanlış formda ve mekanikte yapılması. </a:t>
            </a: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94246" y="709683"/>
            <a:ext cx="3266364" cy="919040"/>
          </a:xfrm>
        </p:spPr>
        <p:txBody>
          <a:bodyPr>
            <a:normAutofit/>
          </a:bodyPr>
          <a:lstStyle/>
          <a:p>
            <a:r>
              <a:rPr lang="tr-TR" sz="4500" b="1" dirty="0"/>
              <a:t>KONTROLÜ</a:t>
            </a:r>
          </a:p>
        </p:txBody>
      </p:sp>
      <p:sp>
        <p:nvSpPr>
          <p:cNvPr id="3" name="2 İçerik Yer Tutucusu"/>
          <p:cNvSpPr>
            <a:spLocks noGrp="1"/>
          </p:cNvSpPr>
          <p:nvPr>
            <p:ph sz="half" idx="1"/>
          </p:nvPr>
        </p:nvSpPr>
        <p:spPr>
          <a:xfrm>
            <a:off x="721112" y="1725943"/>
            <a:ext cx="11154770" cy="4273413"/>
          </a:xfrm>
        </p:spPr>
        <p:txBody>
          <a:bodyPr>
            <a:noAutofit/>
          </a:bodyPr>
          <a:lstStyle/>
          <a:p>
            <a:endParaRPr lang="tr-TR" sz="2200" dirty="0"/>
          </a:p>
          <a:p>
            <a:r>
              <a:rPr lang="tr-TR" sz="2600" dirty="0"/>
              <a:t>Sağlık topunun ağırlığına dikkat etmeden ani bir şekilde olduğu yerden almamak.</a:t>
            </a:r>
          </a:p>
          <a:p>
            <a:endParaRPr lang="tr-TR" sz="2600" dirty="0"/>
          </a:p>
          <a:p>
            <a:r>
              <a:rPr lang="tr-TR" sz="2600" dirty="0"/>
              <a:t>Sağlık topu yerde duruyorsa tekme veya bir yere şut atmaya çalışmamak. Ağırlığı yüksek</a:t>
            </a:r>
          </a:p>
          <a:p>
            <a:pPr>
              <a:buNone/>
            </a:pPr>
            <a:r>
              <a:rPr lang="tr-TR" sz="2600" dirty="0"/>
              <a:t>     olan bir sağlık topu ayak bileğinde kırığa sebep olabilir.</a:t>
            </a:r>
          </a:p>
          <a:p>
            <a:pPr>
              <a:buNone/>
            </a:pPr>
            <a:endParaRPr lang="tr-TR" sz="2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929490" y="1923747"/>
            <a:ext cx="10445087" cy="3540351"/>
          </a:xfrm>
        </p:spPr>
        <p:txBody>
          <a:bodyPr/>
          <a:lstStyle/>
          <a:p>
            <a:r>
              <a:rPr lang="tr-TR" sz="2800" dirty="0"/>
              <a:t>Topu fırlatıp atma egzersizinde dikkatli bir şekilde topun gelme hızını bekleme ve iki el ile topu kontrol etmek.</a:t>
            </a:r>
          </a:p>
          <a:p>
            <a:endParaRPr lang="tr-TR" sz="2800" dirty="0"/>
          </a:p>
          <a:p>
            <a:r>
              <a:rPr lang="tr-TR" sz="2800" dirty="0"/>
              <a:t>Topun yukarı bir bölgeden birisinin üstüne düşme ihtimalini engellemek. </a:t>
            </a:r>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a:spLocks noGrp="1"/>
          </p:cNvSpPr>
          <p:nvPr>
            <p:ph sz="half" idx="1"/>
          </p:nvPr>
        </p:nvSpPr>
        <p:spPr>
          <a:xfrm>
            <a:off x="623248" y="1691324"/>
            <a:ext cx="11031940" cy="3466531"/>
          </a:xfrm>
        </p:spPr>
        <p:txBody>
          <a:bodyPr>
            <a:noAutofit/>
          </a:bodyPr>
          <a:lstStyle/>
          <a:p>
            <a:r>
              <a:rPr lang="tr-TR" sz="2400" dirty="0"/>
              <a:t>Sağlık topu yerde kimsenin rahat erişemeyeceği veya yukarıda özel tasarlanmış sağlık topu tutma aparatıyla muhafaza edilmelidir.</a:t>
            </a:r>
          </a:p>
          <a:p>
            <a:endParaRPr lang="tr-TR" sz="2400" dirty="0"/>
          </a:p>
          <a:p>
            <a:r>
              <a:rPr lang="tr-TR" sz="2400" dirty="0"/>
              <a:t>Topla yapılan egzersizlerde yapan kişinin antrenman eldiveni takması veya kaydırmayan toz kullanması gerekmektedir. </a:t>
            </a:r>
          </a:p>
          <a:p>
            <a:endParaRPr lang="tr-TR" sz="2400" dirty="0"/>
          </a:p>
          <a:p>
            <a:r>
              <a:rPr lang="tr-TR" sz="2400" dirty="0"/>
              <a:t>Egzersiz yapacak kişinin sakatlık veya rahatsızlık durumuna göre antrenman modeli belirlenip buna göre uygulanmalıdır.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834130"/>
            <a:ext cx="10972800" cy="1143000"/>
          </a:xfrm>
        </p:spPr>
        <p:txBody>
          <a:bodyPr>
            <a:normAutofit/>
          </a:bodyPr>
          <a:lstStyle/>
          <a:p>
            <a:r>
              <a:rPr lang="tr-TR" sz="4500" b="1" dirty="0"/>
              <a:t>                        AVANTAJLARI</a:t>
            </a:r>
          </a:p>
        </p:txBody>
      </p:sp>
      <p:sp>
        <p:nvSpPr>
          <p:cNvPr id="3" name="2 İçerik Yer Tutucusu"/>
          <p:cNvSpPr>
            <a:spLocks noGrp="1"/>
          </p:cNvSpPr>
          <p:nvPr>
            <p:ph sz="half" idx="1"/>
          </p:nvPr>
        </p:nvSpPr>
        <p:spPr>
          <a:xfrm>
            <a:off x="542581" y="2339171"/>
            <a:ext cx="11359487" cy="3414858"/>
          </a:xfrm>
        </p:spPr>
        <p:txBody>
          <a:bodyPr/>
          <a:lstStyle/>
          <a:p>
            <a:r>
              <a:rPr lang="tr-TR" dirty="0"/>
              <a:t>Becerileri geliştirmek, kalori yakmak ve vücut kaslarınızı kuvvetlendirmek için oldukça etkilidir. </a:t>
            </a:r>
          </a:p>
          <a:p>
            <a:endParaRPr lang="tr-TR" dirty="0"/>
          </a:p>
          <a:p>
            <a:r>
              <a:rPr lang="tr-TR" dirty="0"/>
              <a:t>Özellikle kas geliştirme, güç ve kuvvet antrenmanlarında sıkça tercih edilir.</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816646" y="1900445"/>
            <a:ext cx="10445087" cy="3251417"/>
          </a:xfrm>
        </p:spPr>
        <p:txBody>
          <a:bodyPr/>
          <a:lstStyle/>
          <a:p>
            <a:r>
              <a:rPr lang="tr-TR" dirty="0"/>
              <a:t>Bu egzersiz güç gerektirse de kalori </a:t>
            </a:r>
            <a:r>
              <a:rPr lang="tr-TR" dirty="0" err="1"/>
              <a:t>yakımına</a:t>
            </a:r>
            <a:r>
              <a:rPr lang="tr-TR" dirty="0"/>
              <a:t> da yardımcı olur. Bu yüzden pek çok insan bunu </a:t>
            </a:r>
            <a:r>
              <a:rPr lang="tr-TR" dirty="0" err="1"/>
              <a:t>crossfit</a:t>
            </a:r>
            <a:r>
              <a:rPr lang="tr-TR" dirty="0"/>
              <a:t> rutinine dahil eder. </a:t>
            </a:r>
          </a:p>
          <a:p>
            <a:endParaRPr lang="tr-TR" dirty="0"/>
          </a:p>
          <a:p>
            <a:r>
              <a:rPr lang="tr-TR" dirty="0"/>
              <a:t>Doğru tekniği kullanırsanız vücudunuzun çoğunu çalıştırmış olursunuz. </a:t>
            </a:r>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56156" y="762341"/>
            <a:ext cx="7069871" cy="1143000"/>
          </a:xfrm>
        </p:spPr>
        <p:txBody>
          <a:bodyPr>
            <a:normAutofit/>
          </a:bodyPr>
          <a:lstStyle/>
          <a:p>
            <a:r>
              <a:rPr lang="tr-TR" sz="4500" b="1" dirty="0"/>
              <a:t>                        DEZAVANTAJLAR</a:t>
            </a:r>
          </a:p>
        </p:txBody>
      </p:sp>
      <p:sp>
        <p:nvSpPr>
          <p:cNvPr id="3" name="2 İçerik Yer Tutucusu"/>
          <p:cNvSpPr>
            <a:spLocks noGrp="1"/>
          </p:cNvSpPr>
          <p:nvPr>
            <p:ph sz="half" idx="1"/>
          </p:nvPr>
        </p:nvSpPr>
        <p:spPr>
          <a:xfrm>
            <a:off x="798006" y="1947380"/>
            <a:ext cx="10226722" cy="3806649"/>
          </a:xfrm>
        </p:spPr>
        <p:txBody>
          <a:bodyPr/>
          <a:lstStyle/>
          <a:p>
            <a:endParaRPr lang="tr-TR" dirty="0"/>
          </a:p>
          <a:p>
            <a:r>
              <a:rPr lang="tr-TR" dirty="0"/>
              <a:t>Ağırlıkları nedeniyle kontrollü kullanılmadığı takdirde kalıcı sağlık sorunları ile karşılaşılabileceğinden, sağlık topunu antrenmanlarınızda  nasıl kullanılması  gerektiği bilinmeli ve bir antrenör eşliğinde çalışılmalıdır.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Başlık"/>
          <p:cNvSpPr>
            <a:spLocks noGrp="1"/>
          </p:cNvSpPr>
          <p:nvPr>
            <p:ph type="title"/>
          </p:nvPr>
        </p:nvSpPr>
        <p:spPr>
          <a:xfrm>
            <a:off x="529728" y="1515350"/>
            <a:ext cx="5923129" cy="1143000"/>
          </a:xfrm>
        </p:spPr>
        <p:txBody>
          <a:bodyPr>
            <a:normAutofit/>
          </a:bodyPr>
          <a:lstStyle/>
          <a:p>
            <a:r>
              <a:rPr lang="tr-TR" sz="4000" b="1" dirty="0"/>
              <a:t>       BENCH DIPS</a:t>
            </a:r>
          </a:p>
        </p:txBody>
      </p:sp>
      <p:pic>
        <p:nvPicPr>
          <p:cNvPr id="4098" name="Picture 2" descr="C:\Users\sony\Desktop\Triceps-Dips-on-Floor.gif"/>
          <p:cNvPicPr>
            <a:picLocks noChangeAspect="1" noChangeArrowheads="1" noCrop="1"/>
          </p:cNvPicPr>
          <p:nvPr/>
        </p:nvPicPr>
        <p:blipFill>
          <a:blip r:embed="rId2"/>
          <a:srcRect/>
          <a:stretch>
            <a:fillRect/>
          </a:stretch>
        </p:blipFill>
        <p:spPr bwMode="auto">
          <a:xfrm>
            <a:off x="7315200" y="1815737"/>
            <a:ext cx="4547701" cy="4358045"/>
          </a:xfrm>
          <a:prstGeom prst="rect">
            <a:avLst/>
          </a:prstGeom>
          <a:noFill/>
        </p:spPr>
      </p:pic>
      <p:sp>
        <p:nvSpPr>
          <p:cNvPr id="16" name="İçerik Yer Tutucusu 2"/>
          <p:cNvSpPr>
            <a:spLocks noGrp="1"/>
          </p:cNvSpPr>
          <p:nvPr>
            <p:ph idx="1"/>
          </p:nvPr>
        </p:nvSpPr>
        <p:spPr>
          <a:xfrm>
            <a:off x="362802" y="2482994"/>
            <a:ext cx="6354170" cy="4117975"/>
          </a:xfrm>
        </p:spPr>
        <p:txBody>
          <a:bodyPr>
            <a:normAutofit/>
          </a:bodyPr>
          <a:lstStyle/>
          <a:p>
            <a:pPr>
              <a:buNone/>
            </a:pPr>
            <a:endParaRPr lang="tr-TR" sz="2000" dirty="0"/>
          </a:p>
          <a:p>
            <a:r>
              <a:rPr lang="tr-TR" sz="2000" dirty="0"/>
              <a:t> Vücudun ağırlığını kolların taşıyacağı şekilde ellerle dirseklerde 90 derecelik bir açı elde edilene dek vücut sehpadan destek  alarak aşağı doğru itilir. </a:t>
            </a:r>
          </a:p>
          <a:p>
            <a:endParaRPr lang="tr-TR" sz="2000" dirty="0"/>
          </a:p>
          <a:p>
            <a:r>
              <a:rPr lang="tr-TR" sz="2000" dirty="0"/>
              <a:t>Dirseklerde gerginlik hissedilene kadar dirsekler bükülür  ve vücut kollar ile yukarı itilir.</a:t>
            </a:r>
          </a:p>
          <a:p>
            <a:pPr>
              <a:buNone/>
            </a:pPr>
            <a:endParaRPr lang="tr-TR" sz="2000" dirty="0"/>
          </a:p>
        </p:txBody>
      </p:sp>
      <p:sp>
        <p:nvSpPr>
          <p:cNvPr id="2" name="Metin kutusu 1">
            <a:extLst>
              <a:ext uri="{FF2B5EF4-FFF2-40B4-BE49-F238E27FC236}">
                <a16:creationId xmlns:a16="http://schemas.microsoft.com/office/drawing/2014/main" id="{9B7E180E-3181-CEF8-5011-0D0B7DE1DAE0}"/>
              </a:ext>
            </a:extLst>
          </p:cNvPr>
          <p:cNvSpPr txBox="1"/>
          <p:nvPr/>
        </p:nvSpPr>
        <p:spPr>
          <a:xfrm>
            <a:off x="5181600" y="2514600"/>
            <a:ext cx="1828800" cy="1828800"/>
          </a:xfrm>
          <a:prstGeom prst="rect">
            <a:avLst/>
          </a:prstGeom>
          <a:noFill/>
        </p:spPr>
        <p:txBody>
          <a:bodyPr wrap="square" rtlCol="0">
            <a:spAutoFit/>
          </a:bodyPr>
          <a:lstStyle/>
          <a:p>
            <a:pPr algn="l"/>
            <a:endParaRPr lang="tr-TR" dirty="0"/>
          </a:p>
        </p:txBody>
      </p:sp>
      <p:sp>
        <p:nvSpPr>
          <p:cNvPr id="3" name="Rectangle 2"/>
          <p:cNvSpPr/>
          <p:nvPr/>
        </p:nvSpPr>
        <p:spPr>
          <a:xfrm>
            <a:off x="7315200" y="1684972"/>
            <a:ext cx="1537855" cy="798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792012" y="1765299"/>
            <a:ext cx="10513325" cy="3788008"/>
          </a:xfrm>
        </p:spPr>
        <p:txBody>
          <a:bodyPr/>
          <a:lstStyle/>
          <a:p>
            <a:r>
              <a:rPr lang="tr-TR" dirty="0"/>
              <a:t>Hız antrenmanları seri bir şekilde çalışmayı gerektiğinden, yüksek ağırlıklı sağlık toplarıyla sakatlanmalar  yaşama riski vardır.</a:t>
            </a:r>
          </a:p>
          <a:p>
            <a:endParaRPr lang="tr-TR" dirty="0"/>
          </a:p>
          <a:p>
            <a:endParaRPr lang="tr-TR" dirty="0"/>
          </a:p>
          <a:p>
            <a:r>
              <a:rPr lang="tr-TR" dirty="0"/>
              <a:t>Kuvvet ve güç çalışmalarında, kaslarınızı zorlayarak çalışmak gerektiğinden hafif  toplar seçmeniz halinde yeterince verim alınamaz.</a:t>
            </a:r>
          </a:p>
          <a:p>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32821" y="630585"/>
            <a:ext cx="10972800" cy="1143000"/>
          </a:xfrm>
        </p:spPr>
        <p:txBody>
          <a:bodyPr>
            <a:normAutofit/>
          </a:bodyPr>
          <a:lstStyle/>
          <a:p>
            <a:r>
              <a:rPr lang="tr-TR" sz="4500" b="1" dirty="0"/>
              <a:t>   SAĞLIK TOPLARI EGZERSİZ ÇEŞİTLERİ</a:t>
            </a:r>
          </a:p>
        </p:txBody>
      </p:sp>
      <p:sp>
        <p:nvSpPr>
          <p:cNvPr id="3" name="2 İçerik Yer Tutucusu"/>
          <p:cNvSpPr>
            <a:spLocks noGrp="1"/>
          </p:cNvSpPr>
          <p:nvPr>
            <p:ph sz="half" idx="1"/>
          </p:nvPr>
        </p:nvSpPr>
        <p:spPr>
          <a:xfrm>
            <a:off x="2697706" y="1974676"/>
            <a:ext cx="6077803" cy="3690144"/>
          </a:xfrm>
        </p:spPr>
        <p:txBody>
          <a:bodyPr/>
          <a:lstStyle/>
          <a:p>
            <a:pPr>
              <a:buNone/>
            </a:pPr>
            <a:r>
              <a:rPr lang="tr-TR" b="1" dirty="0"/>
              <a:t>         GÜÇ ANTRENMANI HAREKETLERİ</a:t>
            </a:r>
          </a:p>
          <a:p>
            <a:pPr algn="ctr">
              <a:buNone/>
            </a:pPr>
            <a:r>
              <a:rPr lang="tr-TR" b="1" dirty="0"/>
              <a:t> </a:t>
            </a:r>
            <a:r>
              <a:rPr lang="tr-TR" dirty="0"/>
              <a:t>TWIST</a:t>
            </a:r>
          </a:p>
          <a:p>
            <a:pPr algn="ctr">
              <a:buNone/>
            </a:pPr>
            <a:r>
              <a:rPr lang="tr-TR" dirty="0"/>
              <a:t>   LUNGA</a:t>
            </a:r>
          </a:p>
          <a:p>
            <a:pPr algn="ctr">
              <a:buNone/>
            </a:pPr>
            <a:r>
              <a:rPr lang="tr-TR" dirty="0"/>
              <a:t>   PLANK</a:t>
            </a:r>
          </a:p>
          <a:p>
            <a:pPr algn="ctr">
              <a:buNone/>
            </a:pPr>
            <a:r>
              <a:rPr lang="tr-TR" dirty="0"/>
              <a:t>    BURPEE</a:t>
            </a:r>
          </a:p>
          <a:p>
            <a:pPr algn="ctr">
              <a:buNone/>
            </a:pPr>
            <a:r>
              <a:rPr lang="tr-TR" dirty="0"/>
              <a:t>     DUVARA TOP ATMA</a:t>
            </a:r>
          </a:p>
          <a:p>
            <a:pPr>
              <a:buNone/>
            </a:pPr>
            <a:endParaRPr lang="tr-TR" b="1" dirty="0"/>
          </a:p>
          <a:p>
            <a:pPr>
              <a:buNone/>
            </a:pPr>
            <a:endParaRPr lang="tr-TR" dirty="0"/>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16566" y="618541"/>
            <a:ext cx="8341111" cy="1143000"/>
          </a:xfrm>
        </p:spPr>
        <p:txBody>
          <a:bodyPr>
            <a:normAutofit/>
          </a:bodyPr>
          <a:lstStyle/>
          <a:p>
            <a:r>
              <a:rPr lang="tr-TR" sz="4000" b="1" dirty="0"/>
              <a:t>                 TWIST HAREKETİ</a:t>
            </a:r>
          </a:p>
        </p:txBody>
      </p:sp>
      <p:sp>
        <p:nvSpPr>
          <p:cNvPr id="3" name="2 İçerik Yer Tutucusu"/>
          <p:cNvSpPr>
            <a:spLocks noGrp="1"/>
          </p:cNvSpPr>
          <p:nvPr>
            <p:ph sz="half" idx="1"/>
          </p:nvPr>
        </p:nvSpPr>
        <p:spPr>
          <a:xfrm>
            <a:off x="636896" y="2083858"/>
            <a:ext cx="5384800" cy="3921157"/>
          </a:xfrm>
        </p:spPr>
        <p:txBody>
          <a:bodyPr/>
          <a:lstStyle/>
          <a:p>
            <a:r>
              <a:rPr lang="tr-TR" dirty="0"/>
              <a:t>Sağlık topunu göğsünüze yerleştirin. </a:t>
            </a:r>
          </a:p>
          <a:p>
            <a:r>
              <a:rPr lang="tr-TR" dirty="0"/>
              <a:t>Ardından yere doğru 45 derecelik bir açı oluşturacak pozisyonda eğilin. </a:t>
            </a:r>
          </a:p>
          <a:p>
            <a:r>
              <a:rPr lang="tr-TR" dirty="0"/>
              <a:t>Bu çalışma sırasında karın kaslarınızı sıkarak çalışmaya özen göstermelisiniz</a:t>
            </a:r>
          </a:p>
        </p:txBody>
      </p:sp>
      <p:pic>
        <p:nvPicPr>
          <p:cNvPr id="8194" name="Picture 2" descr="C:\Users\sony\Desktop\TWİST.jpg"/>
          <p:cNvPicPr>
            <a:picLocks noChangeAspect="1" noChangeArrowheads="1"/>
          </p:cNvPicPr>
          <p:nvPr/>
        </p:nvPicPr>
        <p:blipFill>
          <a:blip r:embed="rId2"/>
          <a:srcRect/>
          <a:stretch>
            <a:fillRect/>
          </a:stretch>
        </p:blipFill>
        <p:spPr bwMode="auto">
          <a:xfrm>
            <a:off x="6488112" y="1739590"/>
            <a:ext cx="5064551" cy="4060709"/>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3274" y="1222702"/>
            <a:ext cx="6660107" cy="1143000"/>
          </a:xfrm>
        </p:spPr>
        <p:txBody>
          <a:bodyPr>
            <a:normAutofit/>
          </a:bodyPr>
          <a:lstStyle/>
          <a:p>
            <a:r>
              <a:rPr lang="tr-TR" sz="4000" b="1" dirty="0"/>
              <a:t>     LUNGA HAREKETİ</a:t>
            </a:r>
          </a:p>
        </p:txBody>
      </p:sp>
      <p:sp>
        <p:nvSpPr>
          <p:cNvPr id="3" name="2 İçerik Yer Tutucusu"/>
          <p:cNvSpPr>
            <a:spLocks noGrp="1"/>
          </p:cNvSpPr>
          <p:nvPr>
            <p:ph sz="half" idx="1"/>
          </p:nvPr>
        </p:nvSpPr>
        <p:spPr/>
        <p:txBody>
          <a:bodyPr/>
          <a:lstStyle/>
          <a:p>
            <a:endParaRPr lang="tr-TR" dirty="0"/>
          </a:p>
          <a:p>
            <a:endParaRPr lang="tr-TR" dirty="0"/>
          </a:p>
          <a:p>
            <a:r>
              <a:rPr lang="tr-TR" dirty="0"/>
              <a:t> Bacak ve karın kaslarının çalıştırılmasında son derece etkili olan bu hareket, karnınızdaki eğimli kasların güçlendirilmesi için yapılır.</a:t>
            </a:r>
          </a:p>
        </p:txBody>
      </p:sp>
      <p:pic>
        <p:nvPicPr>
          <p:cNvPr id="9218" name="Picture 2" descr="C:\Users\sony\Desktop\images.jpg"/>
          <p:cNvPicPr>
            <a:picLocks noChangeAspect="1" noChangeArrowheads="1"/>
          </p:cNvPicPr>
          <p:nvPr/>
        </p:nvPicPr>
        <p:blipFill>
          <a:blip r:embed="rId2"/>
          <a:srcRect/>
          <a:stretch>
            <a:fillRect/>
          </a:stretch>
        </p:blipFill>
        <p:spPr bwMode="auto">
          <a:xfrm>
            <a:off x="7000717" y="1273789"/>
            <a:ext cx="4386590" cy="478503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1289" y="1212895"/>
            <a:ext cx="5357135" cy="809858"/>
          </a:xfrm>
        </p:spPr>
        <p:txBody>
          <a:bodyPr>
            <a:normAutofit/>
          </a:bodyPr>
          <a:lstStyle/>
          <a:p>
            <a:r>
              <a:rPr lang="tr-TR" sz="4000" b="1" dirty="0"/>
              <a:t>PLANK HAREKETİ</a:t>
            </a:r>
          </a:p>
        </p:txBody>
      </p:sp>
      <p:sp>
        <p:nvSpPr>
          <p:cNvPr id="3" name="2 İçerik Yer Tutucusu"/>
          <p:cNvSpPr>
            <a:spLocks noGrp="1"/>
          </p:cNvSpPr>
          <p:nvPr>
            <p:ph sz="half" idx="1"/>
          </p:nvPr>
        </p:nvSpPr>
        <p:spPr/>
        <p:txBody>
          <a:bodyPr/>
          <a:lstStyle/>
          <a:p>
            <a:endParaRPr lang="tr-TR" dirty="0"/>
          </a:p>
          <a:p>
            <a:r>
              <a:rPr lang="tr-TR" dirty="0"/>
              <a:t>Vücudunuzun orta kısmındaki karın kaslarınızın güçlü olması durumunda bu egzersizi uygularken, belinizin bükülü olmamasına ve omuzlarınızı kaldırmamaya dikkat etmeniz gerekiyor</a:t>
            </a:r>
          </a:p>
        </p:txBody>
      </p:sp>
      <p:pic>
        <p:nvPicPr>
          <p:cNvPr id="1027" name="Picture 3" descr="C:\Users\sony\Desktop\14-3-300x225.jpg.crdownload"/>
          <p:cNvPicPr>
            <a:picLocks noChangeAspect="1" noChangeArrowheads="1"/>
          </p:cNvPicPr>
          <p:nvPr/>
        </p:nvPicPr>
        <p:blipFill>
          <a:blip r:embed="rId2"/>
          <a:srcRect/>
          <a:stretch>
            <a:fillRect/>
          </a:stretch>
        </p:blipFill>
        <p:spPr bwMode="auto">
          <a:xfrm>
            <a:off x="6390635" y="2118732"/>
            <a:ext cx="4939004" cy="350148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8601" y="1275980"/>
            <a:ext cx="5282904" cy="1014574"/>
          </a:xfrm>
        </p:spPr>
        <p:txBody>
          <a:bodyPr>
            <a:normAutofit/>
          </a:bodyPr>
          <a:lstStyle/>
          <a:p>
            <a:r>
              <a:rPr lang="tr-TR" sz="4000" b="1" dirty="0"/>
              <a:t>BURPEE HAREKETİ</a:t>
            </a:r>
          </a:p>
        </p:txBody>
      </p:sp>
      <p:sp>
        <p:nvSpPr>
          <p:cNvPr id="3" name="2 İçerik Yer Tutucusu"/>
          <p:cNvSpPr>
            <a:spLocks noGrp="1"/>
          </p:cNvSpPr>
          <p:nvPr>
            <p:ph sz="half" idx="1"/>
          </p:nvPr>
        </p:nvSpPr>
        <p:spPr>
          <a:xfrm>
            <a:off x="704385" y="1803322"/>
            <a:ext cx="5181600" cy="4351338"/>
          </a:xfrm>
        </p:spPr>
        <p:txBody>
          <a:bodyPr/>
          <a:lstStyle/>
          <a:p>
            <a:endParaRPr lang="tr-TR" dirty="0"/>
          </a:p>
          <a:p>
            <a:endParaRPr lang="tr-TR" dirty="0"/>
          </a:p>
          <a:p>
            <a:r>
              <a:rPr lang="tr-TR" dirty="0"/>
              <a:t>Omuz, göğüs ve kol kaslarını aktif bir şekilde çalıştırmaya  yarayan </a:t>
            </a:r>
            <a:r>
              <a:rPr lang="tr-TR" dirty="0" err="1"/>
              <a:t>burpee</a:t>
            </a:r>
            <a:r>
              <a:rPr lang="tr-TR" dirty="0"/>
              <a:t> egzersizi, yüksek oranda kalori harcamanızı da sağlayacaktır.</a:t>
            </a:r>
          </a:p>
        </p:txBody>
      </p:sp>
      <p:pic>
        <p:nvPicPr>
          <p:cNvPr id="2050" name="Picture 2" descr="C:\Users\sony\Desktop\29800b27eeb578f4873eb50359e311dc.jpg"/>
          <p:cNvPicPr>
            <a:picLocks noChangeAspect="1" noChangeArrowheads="1"/>
          </p:cNvPicPr>
          <p:nvPr/>
        </p:nvPicPr>
        <p:blipFill>
          <a:blip r:embed="rId2"/>
          <a:srcRect/>
          <a:stretch>
            <a:fillRect/>
          </a:stretch>
        </p:blipFill>
        <p:spPr bwMode="auto">
          <a:xfrm>
            <a:off x="6387737" y="1717288"/>
            <a:ext cx="5321042" cy="3821706"/>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43843" y="1576382"/>
            <a:ext cx="5095164" cy="891745"/>
          </a:xfrm>
        </p:spPr>
        <p:txBody>
          <a:bodyPr>
            <a:normAutofit/>
          </a:bodyPr>
          <a:lstStyle/>
          <a:p>
            <a:r>
              <a:rPr lang="tr-TR" sz="4000" b="1" dirty="0"/>
              <a:t>DUVARA TOP ATMA</a:t>
            </a:r>
          </a:p>
        </p:txBody>
      </p:sp>
      <p:sp>
        <p:nvSpPr>
          <p:cNvPr id="3" name="2 İçerik Yer Tutucusu"/>
          <p:cNvSpPr>
            <a:spLocks noGrp="1"/>
          </p:cNvSpPr>
          <p:nvPr>
            <p:ph sz="half" idx="1"/>
          </p:nvPr>
        </p:nvSpPr>
        <p:spPr>
          <a:xfrm>
            <a:off x="645550" y="2431044"/>
            <a:ext cx="5384800" cy="2733801"/>
          </a:xfrm>
        </p:spPr>
        <p:txBody>
          <a:bodyPr/>
          <a:lstStyle/>
          <a:p>
            <a:endParaRPr lang="tr-TR" b="1" dirty="0"/>
          </a:p>
          <a:p>
            <a:r>
              <a:rPr lang="tr-TR" dirty="0"/>
              <a:t>Birçok kişinin </a:t>
            </a:r>
            <a:r>
              <a:rPr lang="tr-TR" dirty="0" err="1"/>
              <a:t>crossfit</a:t>
            </a:r>
            <a:r>
              <a:rPr lang="tr-TR" dirty="0"/>
              <a:t> çalışmalarına  ek olarak uyguladığı bir  çalışmadır.</a:t>
            </a:r>
          </a:p>
        </p:txBody>
      </p:sp>
      <p:pic>
        <p:nvPicPr>
          <p:cNvPr id="3074" name="Picture 2" descr="C:\Users\sony\Desktop\saglik-topu-nedir.jpg"/>
          <p:cNvPicPr>
            <a:picLocks noChangeAspect="1" noChangeArrowheads="1"/>
          </p:cNvPicPr>
          <p:nvPr/>
        </p:nvPicPr>
        <p:blipFill>
          <a:blip r:embed="rId2"/>
          <a:srcRect/>
          <a:stretch>
            <a:fillRect/>
          </a:stretch>
        </p:blipFill>
        <p:spPr bwMode="auto">
          <a:xfrm>
            <a:off x="6537278" y="1851102"/>
            <a:ext cx="5059990" cy="4058379"/>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48047" y="872287"/>
            <a:ext cx="10972800" cy="891745"/>
          </a:xfrm>
        </p:spPr>
        <p:txBody>
          <a:bodyPr>
            <a:normAutofit/>
          </a:bodyPr>
          <a:lstStyle/>
          <a:p>
            <a:r>
              <a:rPr lang="tr-TR" sz="4000" b="1" dirty="0"/>
              <a:t>SAĞLIK TOPLARI KULLANIM FONKSİYONLARI</a:t>
            </a:r>
          </a:p>
        </p:txBody>
      </p:sp>
      <p:sp>
        <p:nvSpPr>
          <p:cNvPr id="3" name="2 İçerik Yer Tutucusu"/>
          <p:cNvSpPr>
            <a:spLocks noGrp="1"/>
          </p:cNvSpPr>
          <p:nvPr>
            <p:ph sz="half" idx="1"/>
          </p:nvPr>
        </p:nvSpPr>
        <p:spPr>
          <a:xfrm>
            <a:off x="810322" y="2020613"/>
            <a:ext cx="10472382" cy="4434840"/>
          </a:xfrm>
        </p:spPr>
        <p:txBody>
          <a:bodyPr/>
          <a:lstStyle/>
          <a:p>
            <a:r>
              <a:rPr lang="tr-TR" dirty="0"/>
              <a:t>Sağlık topları (</a:t>
            </a:r>
            <a:r>
              <a:rPr lang="tr-TR" dirty="0" err="1"/>
              <a:t>medicine</a:t>
            </a:r>
            <a:r>
              <a:rPr lang="tr-TR" dirty="0"/>
              <a:t> </a:t>
            </a:r>
            <a:r>
              <a:rPr lang="tr-TR" dirty="0" err="1"/>
              <a:t>ball</a:t>
            </a:r>
            <a:r>
              <a:rPr lang="tr-TR" dirty="0"/>
              <a:t>) kasların hız ve güç yönünden gelişmesi için kullanılır.</a:t>
            </a:r>
          </a:p>
          <a:p>
            <a:endParaRPr lang="tr-TR" dirty="0"/>
          </a:p>
          <a:p>
            <a:r>
              <a:rPr lang="tr-TR" dirty="0"/>
              <a:t> Kas gücünü artırmak, dayanıklılık ve fonksiyonel gelişimi için  kullanılır.</a:t>
            </a:r>
          </a:p>
          <a:p>
            <a:endParaRPr lang="tr-TR" dirty="0"/>
          </a:p>
          <a:p>
            <a:r>
              <a:rPr lang="tr-TR" dirty="0"/>
              <a:t>Sağlık toplarının (</a:t>
            </a:r>
            <a:r>
              <a:rPr lang="tr-TR" dirty="0" err="1"/>
              <a:t>medicine</a:t>
            </a:r>
            <a:r>
              <a:rPr lang="tr-TR" dirty="0"/>
              <a:t> </a:t>
            </a:r>
            <a:r>
              <a:rPr lang="tr-TR" dirty="0" err="1"/>
              <a:t>ball</a:t>
            </a:r>
            <a:r>
              <a:rPr lang="tr-TR" dirty="0"/>
              <a:t>) 1 kg dan 15 </a:t>
            </a:r>
            <a:r>
              <a:rPr lang="tr-TR" dirty="0" err="1"/>
              <a:t>kg’a</a:t>
            </a:r>
            <a:r>
              <a:rPr lang="tr-TR" dirty="0"/>
              <a:t> kadar dır.</a:t>
            </a:r>
          </a:p>
          <a:p>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948130" y="1858170"/>
            <a:ext cx="10417791" cy="3315996"/>
          </a:xfrm>
        </p:spPr>
        <p:txBody>
          <a:bodyPr/>
          <a:lstStyle/>
          <a:p>
            <a:r>
              <a:rPr lang="tr-TR" dirty="0"/>
              <a:t>Sağlık toplarının kullanılış  amaçları, kasların direnç ve hızını artırmaktadır. Güç, esneklik ve denge egzersizleri için kullanılır.</a:t>
            </a:r>
          </a:p>
          <a:p>
            <a:endParaRPr lang="tr-TR" dirty="0"/>
          </a:p>
          <a:p>
            <a:r>
              <a:rPr lang="tr-TR" dirty="0"/>
              <a:t>Özellikle bölgesel zayıflama ve vücut geliştirme ile ilgili egzersiz çeşitlerinde kullanılmaktadır</a:t>
            </a:r>
          </a:p>
          <a:p>
            <a:endParaRPr lang="tr-TR" dirty="0"/>
          </a:p>
          <a:p>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954455" y="1694630"/>
            <a:ext cx="10213075" cy="3414859"/>
          </a:xfrm>
        </p:spPr>
        <p:txBody>
          <a:bodyPr/>
          <a:lstStyle/>
          <a:p>
            <a:r>
              <a:rPr lang="tr-TR" dirty="0"/>
              <a:t>Fakat sağlık topunun (</a:t>
            </a:r>
            <a:r>
              <a:rPr lang="tr-TR" dirty="0" err="1"/>
              <a:t>medicine</a:t>
            </a:r>
            <a:r>
              <a:rPr lang="tr-TR" dirty="0"/>
              <a:t> </a:t>
            </a:r>
            <a:r>
              <a:rPr lang="tr-TR" dirty="0" err="1"/>
              <a:t>ball</a:t>
            </a:r>
            <a:r>
              <a:rPr lang="tr-TR" dirty="0"/>
              <a:t>) asıl etkili olduğu kas grubu kol ve sırt kaslarıdır.</a:t>
            </a:r>
          </a:p>
          <a:p>
            <a:endParaRPr lang="tr-TR" dirty="0"/>
          </a:p>
          <a:p>
            <a:r>
              <a:rPr lang="tr-TR" dirty="0"/>
              <a:t>Sağlık topunu kullanarak basen ve karın bölgesindeki kasların geliştirilmesi sağlanabilir.</a:t>
            </a:r>
          </a:p>
          <a:p>
            <a:endParaRPr lang="tr-TR" dirty="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sz="half" idx="1"/>
          </p:nvPr>
        </p:nvSpPr>
        <p:spPr/>
        <p:txBody>
          <a:bodyPr>
            <a:normAutofit fontScale="92500"/>
          </a:bodyPr>
          <a:lstStyle/>
          <a:p>
            <a:pPr fontAlgn="base"/>
            <a:r>
              <a:rPr lang="tr-TR" dirty="0"/>
              <a:t> Bacaklar omuz genişliğinde açılır. </a:t>
            </a:r>
          </a:p>
          <a:p>
            <a:pPr fontAlgn="base"/>
            <a:r>
              <a:rPr lang="tr-TR" dirty="0"/>
              <a:t> Ayaklar  45 derecelik açıyla açılır.</a:t>
            </a:r>
          </a:p>
          <a:p>
            <a:pPr fontAlgn="base"/>
            <a:r>
              <a:rPr lang="tr-TR" dirty="0"/>
              <a:t> Topuklar, hareket sırasında yerden ayrılmamalı ve topuklar ile eğilip kalkılmalıdır.</a:t>
            </a:r>
          </a:p>
          <a:p>
            <a:pPr fontAlgn="base"/>
            <a:r>
              <a:rPr lang="tr-TR" dirty="0"/>
              <a:t> Dizler; ayak uçlarını aşırı bir şekilde  geçmemelidir. </a:t>
            </a:r>
          </a:p>
          <a:p>
            <a:pPr fontAlgn="base"/>
            <a:r>
              <a:rPr lang="tr-TR" dirty="0"/>
              <a:t> Baş dik olmalı ve sırt düz bir biçimde tutulmalıdır.</a:t>
            </a:r>
          </a:p>
          <a:p>
            <a:endParaRPr lang="tr-TR" dirty="0"/>
          </a:p>
        </p:txBody>
      </p:sp>
      <p:pic>
        <p:nvPicPr>
          <p:cNvPr id="5122" name="Picture 2" descr="C:\Users\sony\Desktop\bodyweight-squat-2.gif"/>
          <p:cNvPicPr>
            <a:picLocks noChangeAspect="1" noChangeArrowheads="1" noCrop="1"/>
          </p:cNvPicPr>
          <p:nvPr/>
        </p:nvPicPr>
        <p:blipFill>
          <a:blip r:embed="rId2"/>
          <a:srcRect/>
          <a:stretch>
            <a:fillRect/>
          </a:stretch>
        </p:blipFill>
        <p:spPr bwMode="auto">
          <a:xfrm>
            <a:off x="6591867" y="1515291"/>
            <a:ext cx="4831307" cy="4380542"/>
          </a:xfrm>
          <a:prstGeom prst="rect">
            <a:avLst/>
          </a:prstGeom>
          <a:noFill/>
        </p:spPr>
      </p:pic>
      <p:sp>
        <p:nvSpPr>
          <p:cNvPr id="8" name="7 Metin kutusu"/>
          <p:cNvSpPr txBox="1"/>
          <p:nvPr/>
        </p:nvSpPr>
        <p:spPr>
          <a:xfrm>
            <a:off x="2252465" y="785525"/>
            <a:ext cx="1819281" cy="738664"/>
          </a:xfrm>
          <a:prstGeom prst="rect">
            <a:avLst/>
          </a:prstGeom>
          <a:noFill/>
        </p:spPr>
        <p:txBody>
          <a:bodyPr wrap="none" rtlCol="0">
            <a:spAutoFit/>
          </a:bodyPr>
          <a:lstStyle/>
          <a:p>
            <a:r>
              <a:rPr lang="tr-TR" sz="4200" b="1" dirty="0"/>
              <a:t>SQUAT </a:t>
            </a:r>
          </a:p>
        </p:txBody>
      </p:sp>
    </p:spTree>
    <p:extLst>
      <p:ext uri="{BB962C8B-B14F-4D97-AF65-F5344CB8AC3E}">
        <p14:creationId xmlns:p14="http://schemas.microsoft.com/office/powerpoint/2010/main" val="2118506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25913" y="2872355"/>
            <a:ext cx="10021561" cy="919040"/>
          </a:xfrm>
        </p:spPr>
        <p:txBody>
          <a:bodyPr>
            <a:normAutofit/>
          </a:bodyPr>
          <a:lstStyle/>
          <a:p>
            <a:r>
              <a:rPr lang="tr-TR" b="1" dirty="0">
                <a:effectLst>
                  <a:outerShdw blurRad="38100" dist="38100" dir="2700000" algn="tl">
                    <a:srgbClr val="000000">
                      <a:alpha val="43137"/>
                    </a:srgbClr>
                  </a:outerShdw>
                </a:effectLst>
              </a:rPr>
              <a:t>DİNLEDİĞİNİZ İÇİN TEŞEKKÜR EDERİM.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773" y="977044"/>
            <a:ext cx="4794914" cy="1143000"/>
          </a:xfrm>
        </p:spPr>
        <p:txBody>
          <a:bodyPr>
            <a:normAutofit/>
          </a:bodyPr>
          <a:lstStyle/>
          <a:p>
            <a:r>
              <a:rPr lang="tr-TR" dirty="0"/>
              <a:t>              </a:t>
            </a:r>
            <a:r>
              <a:rPr lang="tr-TR" b="1" dirty="0"/>
              <a:t>BARFİKS</a:t>
            </a:r>
          </a:p>
        </p:txBody>
      </p:sp>
      <p:sp>
        <p:nvSpPr>
          <p:cNvPr id="9" name="8 İçerik Yer Tutucusu"/>
          <p:cNvSpPr>
            <a:spLocks noGrp="1"/>
          </p:cNvSpPr>
          <p:nvPr>
            <p:ph sz="half" idx="1"/>
          </p:nvPr>
        </p:nvSpPr>
        <p:spPr>
          <a:xfrm>
            <a:off x="719953" y="2283116"/>
            <a:ext cx="5384800" cy="3457133"/>
          </a:xfrm>
        </p:spPr>
        <p:txBody>
          <a:bodyPr>
            <a:normAutofit/>
          </a:bodyPr>
          <a:lstStyle/>
          <a:p>
            <a:r>
              <a:rPr lang="tr-TR" sz="2400" dirty="0"/>
              <a:t>Kollarınızı omuz genişliğinden biraz daha fazla açarak barfiks barı üstten tutuşla kavranır.</a:t>
            </a:r>
          </a:p>
          <a:p>
            <a:r>
              <a:rPr lang="tr-TR" sz="2400" dirty="0"/>
              <a:t>Karın kaslarınızı kullanarak, vücudunuzu savurmadan kendinizi yukarı çekin ve çenenizi ellerinizle aynı hizaya getirmeye çalışın.</a:t>
            </a:r>
          </a:p>
          <a:p>
            <a:pPr>
              <a:buNone/>
            </a:pPr>
            <a:endParaRPr lang="tr-TR" dirty="0"/>
          </a:p>
        </p:txBody>
      </p:sp>
      <p:pic>
        <p:nvPicPr>
          <p:cNvPr id="6146" name="Picture 2" descr="C:\Users\sony\Desktop\Pull-up.gif"/>
          <p:cNvPicPr>
            <a:picLocks noChangeAspect="1" noChangeArrowheads="1" noCrop="1"/>
          </p:cNvPicPr>
          <p:nvPr/>
        </p:nvPicPr>
        <p:blipFill>
          <a:blip r:embed="rId2"/>
          <a:srcRect/>
          <a:stretch>
            <a:fillRect/>
          </a:stretch>
        </p:blipFill>
        <p:spPr bwMode="auto">
          <a:xfrm>
            <a:off x="6827928" y="1306286"/>
            <a:ext cx="4211779" cy="4592209"/>
          </a:xfrm>
          <a:prstGeom prst="rect">
            <a:avLst/>
          </a:prstGeom>
          <a:noFill/>
        </p:spPr>
      </p:pic>
      <p:sp>
        <p:nvSpPr>
          <p:cNvPr id="5" name="Rectangle 4"/>
          <p:cNvSpPr/>
          <p:nvPr/>
        </p:nvSpPr>
        <p:spPr>
          <a:xfrm>
            <a:off x="6827928" y="1267099"/>
            <a:ext cx="1260356" cy="562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7649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908806"/>
            <a:ext cx="6277971" cy="1143000"/>
          </a:xfrm>
        </p:spPr>
        <p:txBody>
          <a:bodyPr/>
          <a:lstStyle/>
          <a:p>
            <a:pPr algn="ctr"/>
            <a:r>
              <a:rPr lang="tr-TR" b="1" dirty="0">
                <a:effectLst>
                  <a:outerShdw blurRad="38100" dist="38100" dir="2700000" algn="tl">
                    <a:srgbClr val="000000">
                      <a:alpha val="43137"/>
                    </a:srgbClr>
                  </a:outerShdw>
                </a:effectLst>
              </a:rPr>
              <a:t> </a:t>
            </a:r>
            <a:r>
              <a:rPr lang="tr-TR" sz="4000" b="1" dirty="0"/>
              <a:t>ŞINAV</a:t>
            </a:r>
          </a:p>
        </p:txBody>
      </p:sp>
      <p:sp>
        <p:nvSpPr>
          <p:cNvPr id="5" name="4 İçerik Yer Tutucusu"/>
          <p:cNvSpPr>
            <a:spLocks noGrp="1"/>
          </p:cNvSpPr>
          <p:nvPr>
            <p:ph sz="half" idx="1"/>
          </p:nvPr>
        </p:nvSpPr>
        <p:spPr>
          <a:xfrm>
            <a:off x="624418" y="2341216"/>
            <a:ext cx="5384800" cy="3156882"/>
          </a:xfrm>
        </p:spPr>
        <p:txBody>
          <a:bodyPr>
            <a:normAutofit lnSpcReduction="10000"/>
          </a:bodyPr>
          <a:lstStyle/>
          <a:p>
            <a:r>
              <a:rPr lang="tr-TR" sz="2000" b="1" dirty="0"/>
              <a:t> </a:t>
            </a:r>
            <a:r>
              <a:rPr lang="tr-TR" sz="2400" dirty="0"/>
              <a:t>Yere paralel uzanın ve parmak uçlarınız tam karşıya bakacak şekilde ellerinizi omuz genişliğinden biraz daha geniş açarak, avuç  içlerinizi yere koyun.</a:t>
            </a:r>
          </a:p>
          <a:p>
            <a:r>
              <a:rPr lang="tr-TR" sz="2400" dirty="0"/>
              <a:t> Ayak parmaklarınızı yere koyun ve kollarınızdan kuvvet alarak göğsünüzü yerden kaldırın.</a:t>
            </a:r>
          </a:p>
          <a:p>
            <a:pPr>
              <a:buNone/>
            </a:pPr>
            <a:r>
              <a:rPr lang="tr-TR" sz="2000" b="1" dirty="0"/>
              <a:t/>
            </a:r>
            <a:br>
              <a:rPr lang="tr-TR" sz="2000" b="1" dirty="0"/>
            </a:br>
            <a:endParaRPr lang="tr-TR" sz="2000" dirty="0"/>
          </a:p>
        </p:txBody>
      </p:sp>
      <p:pic>
        <p:nvPicPr>
          <p:cNvPr id="7170" name="Picture 2" descr="C:\Users\sony\Desktop\Push-Up.gif"/>
          <p:cNvPicPr>
            <a:picLocks noChangeAspect="1" noChangeArrowheads="1" noCrop="1"/>
          </p:cNvPicPr>
          <p:nvPr/>
        </p:nvPicPr>
        <p:blipFill>
          <a:blip r:embed="rId2"/>
          <a:srcRect/>
          <a:stretch>
            <a:fillRect/>
          </a:stretch>
        </p:blipFill>
        <p:spPr bwMode="auto">
          <a:xfrm>
            <a:off x="6800187" y="2060812"/>
            <a:ext cx="4086225" cy="3766782"/>
          </a:xfrm>
          <a:prstGeom prst="rect">
            <a:avLst/>
          </a:prstGeom>
          <a:noFill/>
        </p:spPr>
      </p:pic>
    </p:spTree>
    <p:extLst>
      <p:ext uri="{BB962C8B-B14F-4D97-AF65-F5344CB8AC3E}">
        <p14:creationId xmlns:p14="http://schemas.microsoft.com/office/powerpoint/2010/main" val="21029644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2804" y="1172150"/>
            <a:ext cx="5882185" cy="1400530"/>
          </a:xfrm>
        </p:spPr>
        <p:txBody>
          <a:bodyPr/>
          <a:lstStyle/>
          <a:p>
            <a:r>
              <a:rPr lang="tr-TR" b="1" dirty="0"/>
              <a:t>              </a:t>
            </a:r>
            <a:r>
              <a:rPr lang="tr-TR" sz="4000" b="1" dirty="0"/>
              <a:t>MEKİK</a:t>
            </a:r>
          </a:p>
        </p:txBody>
      </p:sp>
      <p:sp>
        <p:nvSpPr>
          <p:cNvPr id="3" name="İçerik Yer Tutucusu 2"/>
          <p:cNvSpPr>
            <a:spLocks noGrp="1"/>
          </p:cNvSpPr>
          <p:nvPr>
            <p:ph sz="half" idx="1"/>
          </p:nvPr>
        </p:nvSpPr>
        <p:spPr>
          <a:xfrm>
            <a:off x="483359" y="2453421"/>
            <a:ext cx="6272284" cy="3169456"/>
          </a:xfrm>
        </p:spPr>
        <p:txBody>
          <a:bodyPr>
            <a:normAutofit/>
          </a:bodyPr>
          <a:lstStyle/>
          <a:p>
            <a:pPr marL="0" indent="0">
              <a:buNone/>
            </a:pPr>
            <a:r>
              <a:rPr lang="tr-TR" sz="2000" dirty="0"/>
              <a:t>   </a:t>
            </a:r>
          </a:p>
          <a:p>
            <a:pPr marL="0" indent="0">
              <a:buNone/>
            </a:pPr>
            <a:r>
              <a:rPr lang="tr-TR" sz="2000" dirty="0"/>
              <a:t>    Mekik çekerken en önemli nokta, vücudunuzun doğru formda olması ve bu formu tüm set boyunca koruyabilmenizdir. Hareketi etkili yapmanın ve en iyi faydayı sağlamanın yolu, tekrar sayısından ziyade yavaş ve kontrollü şekilde devam etmek.</a:t>
            </a:r>
            <a:endParaRPr lang="tr-TR" sz="2000" b="1" dirty="0">
              <a:effectLst>
                <a:outerShdw blurRad="38100" dist="38100" dir="2700000" algn="tl">
                  <a:srgbClr val="000000">
                    <a:alpha val="43137"/>
                  </a:srgbClr>
                </a:outerShdw>
              </a:effectLst>
            </a:endParaRPr>
          </a:p>
        </p:txBody>
      </p:sp>
      <p:pic>
        <p:nvPicPr>
          <p:cNvPr id="8194" name="Picture 2" descr="C:\Users\sony\Desktop\crunches-gif.gif"/>
          <p:cNvPicPr>
            <a:picLocks noChangeAspect="1" noChangeArrowheads="1" noCrop="1"/>
          </p:cNvPicPr>
          <p:nvPr/>
        </p:nvPicPr>
        <p:blipFill>
          <a:blip r:embed="rId2"/>
          <a:srcRect/>
          <a:stretch>
            <a:fillRect/>
          </a:stretch>
        </p:blipFill>
        <p:spPr bwMode="auto">
          <a:xfrm>
            <a:off x="6854643" y="1628567"/>
            <a:ext cx="4614545" cy="3936210"/>
          </a:xfrm>
          <a:prstGeom prst="rect">
            <a:avLst/>
          </a:prstGeom>
          <a:noFill/>
        </p:spPr>
      </p:pic>
    </p:spTree>
    <p:extLst>
      <p:ext uri="{BB962C8B-B14F-4D97-AF65-F5344CB8AC3E}">
        <p14:creationId xmlns:p14="http://schemas.microsoft.com/office/powerpoint/2010/main" val="1042279825"/>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1404</Words>
  <Application>Microsoft Office PowerPoint</Application>
  <PresentationFormat>Widescreen</PresentationFormat>
  <Paragraphs>280</Paragraphs>
  <Slides>60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Calibri Light</vt:lpstr>
      <vt:lpstr>Tahoma</vt:lpstr>
      <vt:lpstr>Wingdings</vt:lpstr>
      <vt:lpstr>Wingdings 3</vt:lpstr>
      <vt:lpstr>Office Theme</vt:lpstr>
      <vt:lpstr>VÜCUT  AĞIRLIĞI   EGZERSİZLERİ </vt:lpstr>
      <vt:lpstr>                                                                                Sunum Akışı </vt:lpstr>
      <vt:lpstr>  VÜCUT AĞIRLIĞI EGZERSİZİ NEDİR?</vt:lpstr>
      <vt:lpstr>EKİPMANSIZ  BAŞLANGIÇ  DÜZEYİ HAREKETLERİ</vt:lpstr>
      <vt:lpstr>       BENCH DIPS</vt:lpstr>
      <vt:lpstr>PowerPoint Presentation</vt:lpstr>
      <vt:lpstr>              BARFİKS</vt:lpstr>
      <vt:lpstr> ŞINAV</vt:lpstr>
      <vt:lpstr>              MEKİK</vt:lpstr>
      <vt:lpstr>EKİPMANSIZ ORTA DÜZEY HAREKETLER</vt:lpstr>
      <vt:lpstr>          JUMPING JACK</vt:lpstr>
      <vt:lpstr>               PIKE PUSH UP                </vt:lpstr>
      <vt:lpstr>               PISTOL  SQUAT</vt:lpstr>
      <vt:lpstr>WALKING LUNGE</vt:lpstr>
      <vt:lpstr>               PLANK </vt:lpstr>
      <vt:lpstr>PowerPoint Presentation</vt:lpstr>
      <vt:lpstr>PowerPoint Presentation</vt:lpstr>
      <vt:lpstr>PowerPoint Presentation</vt:lpstr>
      <vt:lpstr>   VÜCUT AĞIRLIĞI EGZERSİZLERİNİN SAĞLADIĞI AVANTAJLAR   </vt:lpstr>
      <vt:lpstr>PowerPoint Presentation</vt:lpstr>
      <vt:lpstr>PowerPoint Presentation</vt:lpstr>
      <vt:lpstr>PowerPoint Presentation</vt:lpstr>
      <vt:lpstr>PowerPoint Presentation</vt:lpstr>
      <vt:lpstr>PowerPoint Presentation</vt:lpstr>
      <vt:lpstr>PowerPoint Presentation</vt:lpstr>
      <vt:lpstr>VÜCUT AĞIRLIĞI EGZERSİZLERİNİN        KULLANIM FONKSİYONLARI</vt:lpstr>
      <vt:lpstr>          EGZERSİZ  TOPLARI               (SWİSS BALL) </vt:lpstr>
      <vt:lpstr>SWISS BALL EGZERSİZLERİNDE RİSKLER  </vt:lpstr>
      <vt:lpstr>SWISS BALL EGZERSİZLERİNDE RİSK FAKTÖRLERİ </vt:lpstr>
      <vt:lpstr>PowerPoint Presentation</vt:lpstr>
      <vt:lpstr>KONTROLÜ</vt:lpstr>
      <vt:lpstr>SWISS BALL İLE EGZERSİZ YAPMANIN AVANTAJLARI</vt:lpstr>
      <vt:lpstr>DEZAVANTAJLARI</vt:lpstr>
      <vt:lpstr>SWISS BALL ÇEŞİTLERİ </vt:lpstr>
      <vt:lpstr>PEAUNUT  BALL  (FISTIK TOP)</vt:lpstr>
      <vt:lpstr>MİNİ BALL</vt:lpstr>
      <vt:lpstr>STABILITY BALL</vt:lpstr>
      <vt:lpstr>BOSU BALL</vt:lpstr>
      <vt:lpstr>SWISS BALL FONKSİYONLARI</vt:lpstr>
      <vt:lpstr>PowerPoint Presentation</vt:lpstr>
      <vt:lpstr>MEDICINE (SAĞLIK) TOPU</vt:lpstr>
      <vt:lpstr>SAĞLIK TOPU RİSK FAKTÖRLERİ</vt:lpstr>
      <vt:lpstr>PowerPoint Presentation</vt:lpstr>
      <vt:lpstr>KONTROLÜ</vt:lpstr>
      <vt:lpstr>PowerPoint Presentation</vt:lpstr>
      <vt:lpstr>PowerPoint Presentation</vt:lpstr>
      <vt:lpstr>                        AVANTAJLARI</vt:lpstr>
      <vt:lpstr>PowerPoint Presentation</vt:lpstr>
      <vt:lpstr>                        DEZAVANTAJLAR</vt:lpstr>
      <vt:lpstr>PowerPoint Presentation</vt:lpstr>
      <vt:lpstr>   SAĞLIK TOPLARI EGZERSİZ ÇEŞİTLERİ</vt:lpstr>
      <vt:lpstr>                 TWIST HAREKETİ</vt:lpstr>
      <vt:lpstr>     LUNGA HAREKETİ</vt:lpstr>
      <vt:lpstr>PLANK HAREKETİ</vt:lpstr>
      <vt:lpstr>BURPEE HAREKETİ</vt:lpstr>
      <vt:lpstr>DUVARA TOP ATMA</vt:lpstr>
      <vt:lpstr>SAĞLIK TOPLARI KULLANIM FONKSİYONLARI</vt:lpstr>
      <vt:lpstr>PowerPoint Presentation</vt:lpstr>
      <vt:lpstr>PowerPoint Presentation</vt:lpstr>
      <vt:lpstr>DİNLEDİĞİNİZ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Deneme</dc:title>
  <dc:creator>Göktug Sanli</dc:creator>
  <cp:lastModifiedBy>Göktug Sanli</cp:lastModifiedBy>
  <cp:revision>32</cp:revision>
  <dcterms:created xsi:type="dcterms:W3CDTF">2022-11-11T14:22:21Z</dcterms:created>
  <dcterms:modified xsi:type="dcterms:W3CDTF">2022-11-30T09:49:36Z</dcterms:modified>
</cp:coreProperties>
</file>